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5" r:id="rId2"/>
    <p:sldId id="258" r:id="rId3"/>
    <p:sldId id="260" r:id="rId4"/>
    <p:sldId id="327" r:id="rId5"/>
    <p:sldId id="326" r:id="rId6"/>
    <p:sldId id="345" r:id="rId7"/>
    <p:sldId id="328" r:id="rId8"/>
    <p:sldId id="343" r:id="rId9"/>
    <p:sldId id="344" r:id="rId10"/>
    <p:sldId id="329" r:id="rId11"/>
    <p:sldId id="338" r:id="rId12"/>
    <p:sldId id="336" r:id="rId13"/>
    <p:sldId id="337" r:id="rId14"/>
    <p:sldId id="339" r:id="rId15"/>
    <p:sldId id="341" r:id="rId16"/>
    <p:sldId id="340" r:id="rId17"/>
    <p:sldId id="34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BA"/>
    <a:srgbClr val="FFDCBE"/>
    <a:srgbClr val="FFDD71"/>
    <a:srgbClr val="C800C8"/>
    <a:srgbClr val="FF66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AB7FA-890C-415E-AD63-997DD130EBF6}" type="datetimeFigureOut">
              <a:rPr lang="en-US" smtClean="0"/>
              <a:pPr/>
              <a:t>5/28/2011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B5682-EB98-4C98-92BA-5E411D33CBB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30729F-A4D4-4985-A494-E5413E4D1CF2}" type="datetimeFigureOut">
              <a:rPr lang="en-US"/>
              <a:pPr>
                <a:defRPr/>
              </a:pPr>
              <a:t>5/28/2011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BFEF85-8096-488C-9789-D5F1B430D2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5147BB-3368-4C15-BD78-D18F9306868E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8825" cy="3427413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08451-30FE-4C0A-B67C-D0003E3E5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E0962-80DB-4904-BD1A-B834FCBED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3B86E-3813-4C54-9DC2-9E8FED0F5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67A04-2163-4F5B-B489-B7D0DCBA6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D52BF-48B0-4C24-97F8-6DA608286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25BB2-B518-4D29-8F4A-BB4EF013B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E47FB-D1C1-4832-A5B8-C783F711F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BA197-BACD-420E-A58D-BF778FBED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0EAE2-E61D-4286-B1B8-179EDF6ED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00E08-C4BE-445E-AD7A-6ABC7C708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68728-5F93-47FE-BD01-B43F0A76C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F4093A-C135-4CBE-854F-812108988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7772400" cy="792163"/>
          </a:xfrm>
        </p:spPr>
        <p:txBody>
          <a:bodyPr/>
          <a:lstStyle/>
          <a:p>
            <a:pPr eaLnBrk="1" hangingPunct="1"/>
            <a:r>
              <a:rPr lang="de-DE" smtClean="0"/>
              <a:t> </a:t>
            </a:r>
          </a:p>
        </p:txBody>
      </p:sp>
      <p:sp>
        <p:nvSpPr>
          <p:cNvPr id="1030" name="TextBox 8"/>
          <p:cNvSpPr txBox="1">
            <a:spLocks noChangeArrowheads="1"/>
          </p:cNvSpPr>
          <p:nvPr/>
        </p:nvSpPr>
        <p:spPr bwMode="auto">
          <a:xfrm>
            <a:off x="642938" y="2035076"/>
            <a:ext cx="76009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defRPr/>
            </a:pPr>
            <a:r>
              <a:rPr lang="en-GB" sz="3600" b="1" dirty="0" smtClean="0"/>
              <a:t> </a:t>
            </a:r>
            <a:endParaRPr lang="en-GB" sz="3600" b="1" dirty="0"/>
          </a:p>
          <a:p>
            <a:pPr algn="l">
              <a:spcBef>
                <a:spcPct val="0"/>
              </a:spcBef>
              <a:defRPr/>
            </a:pPr>
            <a:endParaRPr lang="en-GB" sz="3600" dirty="0"/>
          </a:p>
          <a:p>
            <a:pPr>
              <a:defRPr/>
            </a:pPr>
            <a:r>
              <a:rPr lang="en-GB" sz="4000" dirty="0" smtClean="0">
                <a:solidFill>
                  <a:srgbClr val="0070C0"/>
                </a:solidFill>
              </a:rPr>
              <a:t>Monte Carlo Methods</a:t>
            </a:r>
          </a:p>
          <a:p>
            <a:pPr>
              <a:defRPr/>
            </a:pPr>
            <a:r>
              <a:rPr lang="en-GB" sz="2800" dirty="0" smtClean="0">
                <a:solidFill>
                  <a:srgbClr val="0070C0"/>
                </a:solidFill>
              </a:rPr>
              <a:t>Some example applications in C++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</a:p>
        </p:txBody>
      </p:sp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5943600" y="989013"/>
          <a:ext cx="2505075" cy="2592387"/>
        </p:xfrm>
        <a:graphic>
          <a:graphicData uri="http://schemas.openxmlformats.org/presentationml/2006/ole">
            <p:oleObj spid="_x0000_s2051" name="Bitmap Image" r:id="rId4" imgW="3048426" imgH="3153215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40495" y="2645980"/>
            <a:ext cx="364150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Maxima/Minima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1017925"/>
            <a:ext cx="815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Aim</a:t>
            </a:r>
          </a:p>
          <a:p>
            <a:endParaRPr lang="en-GB" sz="1000" dirty="0" smtClean="0"/>
          </a:p>
          <a:p>
            <a:r>
              <a:rPr lang="en-GB" sz="2200" dirty="0" smtClean="0"/>
              <a:t>We wish find the maximum or minimum of a function </a:t>
            </a:r>
            <a:r>
              <a:rPr lang="en-GB" sz="2200" i="1" dirty="0" smtClean="0"/>
              <a:t>f(x)</a:t>
            </a:r>
            <a:r>
              <a:rPr lang="en-GB" sz="2200" dirty="0" smtClean="0"/>
              <a:t>.</a:t>
            </a:r>
          </a:p>
          <a:p>
            <a:endParaRPr lang="en-GB" sz="400" dirty="0" smtClean="0"/>
          </a:p>
          <a:p>
            <a:r>
              <a:rPr lang="en-GB" sz="2000" dirty="0" smtClean="0"/>
              <a:t>For example, find the maximum of the following function in the</a:t>
            </a:r>
          </a:p>
          <a:p>
            <a:r>
              <a:rPr lang="en-GB" sz="2000" dirty="0" smtClean="0"/>
              <a:t>range 0 ≤ </a:t>
            </a:r>
            <a:r>
              <a:rPr lang="en-GB" sz="2000" i="1" dirty="0" smtClean="0"/>
              <a:t>x</a:t>
            </a:r>
            <a:r>
              <a:rPr lang="en-GB" sz="2000" dirty="0" smtClean="0"/>
              <a:t> &lt; </a:t>
            </a:r>
            <a:r>
              <a:rPr lang="en-GB" sz="2000" dirty="0" smtClean="0">
                <a:sym typeface="Symbol"/>
              </a:rPr>
              <a:t> </a:t>
            </a:r>
            <a:endParaRPr lang="en-GB" sz="20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1000" dirty="0" smtClean="0"/>
          </a:p>
          <a:p>
            <a:r>
              <a:rPr lang="en-GB" sz="2000" dirty="0" smtClean="0"/>
              <a:t>How can we do this with</a:t>
            </a:r>
          </a:p>
          <a:p>
            <a:r>
              <a:rPr lang="en-GB" sz="2000" dirty="0" smtClean="0"/>
              <a:t>random numbers?</a:t>
            </a:r>
          </a:p>
          <a:p>
            <a:endParaRPr lang="en-GB" sz="1000" dirty="0" smtClean="0"/>
          </a:p>
          <a:p>
            <a:r>
              <a:rPr lang="en-GB" sz="2400" dirty="0" smtClean="0"/>
              <a:t>Solution</a:t>
            </a:r>
          </a:p>
          <a:p>
            <a:r>
              <a:rPr lang="en-GB" sz="2000" dirty="0" smtClean="0"/>
              <a:t>Generate a large number of</a:t>
            </a:r>
          </a:p>
          <a:p>
            <a:r>
              <a:rPr lang="en-GB" sz="2000" dirty="0" smtClean="0"/>
              <a:t>random values </a:t>
            </a:r>
            <a:r>
              <a:rPr lang="en-GB" sz="2000" i="1" dirty="0" smtClean="0"/>
              <a:t>x</a:t>
            </a:r>
            <a:r>
              <a:rPr lang="en-GB" sz="2000" dirty="0" smtClean="0"/>
              <a:t> in the range</a:t>
            </a:r>
          </a:p>
          <a:p>
            <a:r>
              <a:rPr lang="en-GB" sz="2000" dirty="0" smtClean="0"/>
              <a:t>0 ≤ </a:t>
            </a:r>
            <a:r>
              <a:rPr lang="en-GB" sz="2000" i="1" dirty="0" smtClean="0"/>
              <a:t>x</a:t>
            </a:r>
            <a:r>
              <a:rPr lang="en-GB" sz="2000" dirty="0" smtClean="0"/>
              <a:t> &lt; </a:t>
            </a:r>
            <a:r>
              <a:rPr lang="en-GB" sz="2000" dirty="0" smtClean="0">
                <a:sym typeface="Symbol"/>
              </a:rPr>
              <a:t>, evaluate </a:t>
            </a:r>
            <a:r>
              <a:rPr lang="en-GB" sz="2000" i="1" dirty="0" smtClean="0">
                <a:sym typeface="Symbol"/>
              </a:rPr>
              <a:t>f(x) </a:t>
            </a:r>
            <a:r>
              <a:rPr lang="en-GB" sz="2000" dirty="0" smtClean="0">
                <a:sym typeface="Symbol"/>
              </a:rPr>
              <a:t>at each</a:t>
            </a:r>
          </a:p>
          <a:p>
            <a:r>
              <a:rPr lang="en-GB" sz="2000" dirty="0" smtClean="0">
                <a:sym typeface="Symbol"/>
              </a:rPr>
              <a:t>point, record the position of the</a:t>
            </a:r>
          </a:p>
          <a:p>
            <a:r>
              <a:rPr lang="en-GB" sz="2000" dirty="0" smtClean="0">
                <a:sym typeface="Symbol"/>
              </a:rPr>
              <a:t>largest value.</a:t>
            </a:r>
            <a:endParaRPr lang="en-GB" sz="2000" dirty="0" smtClean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743200"/>
            <a:ext cx="3810000" cy="5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val 13"/>
          <p:cNvSpPr/>
          <p:nvPr/>
        </p:nvSpPr>
        <p:spPr>
          <a:xfrm>
            <a:off x="7696200" y="2971800"/>
            <a:ext cx="152400" cy="1524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10518" y="48768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/>
              <a:t>x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5044509" y="2450068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ym typeface="Symbol"/>
              </a:rPr>
              <a:t>f(x)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7748750" y="5257800"/>
            <a:ext cx="322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ym typeface="Symbol"/>
              </a:rPr>
              <a:t></a:t>
            </a:r>
            <a:endParaRPr lang="en-GB" sz="2400" dirty="0"/>
          </a:p>
        </p:txBody>
      </p:sp>
      <p:sp>
        <p:nvSpPr>
          <p:cNvPr id="13" name="Rectangle 12"/>
          <p:cNvSpPr/>
          <p:nvPr/>
        </p:nvSpPr>
        <p:spPr>
          <a:xfrm>
            <a:off x="4974020" y="5257800"/>
            <a:ext cx="3224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ym typeface="Symbol"/>
              </a:rPr>
              <a:t>0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/>
      <p:bldP spid="2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04800" y="1524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685800"/>
            <a:ext cx="6248400" cy="52937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cmath</a:t>
            </a: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cstdlib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= 100000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xmax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 0.,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fmax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 0.;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M_PI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*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rand()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/(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RAND_MAX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1.0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pow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((0.5+exp(-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)*sin(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x*x*x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)),2);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if (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&gt;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fmax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fmax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xmax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"f=" &lt;&lt;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fmax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"x=" &lt;&lt;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xmax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1800" y="685800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 for</a:t>
            </a:r>
          </a:p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200" b="1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= 10</a:t>
            </a:r>
            <a:r>
              <a:rPr lang="en-GB" sz="2400" baseline="30000" dirty="0" smtClean="0">
                <a:latin typeface="Arial" pitchFamily="34" charset="0"/>
                <a:cs typeface="Arial" pitchFamily="34" charset="0"/>
              </a:rPr>
              <a:t>5</a:t>
            </a:r>
            <a:endParaRPr lang="en-GB" sz="22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10400" y="1600200"/>
            <a:ext cx="1600200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f=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0.90536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x=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2.99013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3628072"/>
            <a:ext cx="1600200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f=0.8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37919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f=0.905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246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f=0.9049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14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f=0.905358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f=0.905360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05600" y="3317319"/>
            <a:ext cx="685800" cy="17851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n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2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3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4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5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29400" y="295269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Convergence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5334000" y="5257800"/>
            <a:ext cx="35880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/>
              <a:t>http://www.wolframalpha.com/</a:t>
            </a:r>
            <a:endParaRPr lang="en-GB" sz="2000" dirty="0"/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5585725"/>
            <a:ext cx="5791200" cy="66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7010400" y="2362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 = 12 </a:t>
            </a:r>
            <a:r>
              <a:rPr lang="en-GB" i="1" dirty="0" smtClean="0"/>
              <a:t>ms</a:t>
            </a:r>
            <a:endParaRPr lang="en-GB" i="1" dirty="0"/>
          </a:p>
        </p:txBody>
      </p:sp>
      <p:sp>
        <p:nvSpPr>
          <p:cNvPr id="15" name="Rectangle 14"/>
          <p:cNvSpPr/>
          <p:nvPr/>
        </p:nvSpPr>
        <p:spPr>
          <a:xfrm>
            <a:off x="5334000" y="762000"/>
            <a:ext cx="113685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GB" dirty="0" smtClean="0"/>
              <a:t>0 ≤ </a:t>
            </a:r>
            <a:r>
              <a:rPr lang="en-GB" i="1" dirty="0" smtClean="0"/>
              <a:t>x</a:t>
            </a:r>
            <a:r>
              <a:rPr lang="en-GB" dirty="0" smtClean="0"/>
              <a:t> &lt; </a:t>
            </a:r>
            <a:r>
              <a:rPr lang="en-GB" dirty="0" smtClean="0">
                <a:sym typeface="Symbol"/>
              </a:rPr>
              <a:t>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 animBg="1"/>
      <p:bldP spid="14" grpId="0"/>
      <p:bldP spid="13" grpId="0"/>
      <p:bldP spid="18" grpId="0"/>
      <p:bldP spid="20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Optimization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09600" y="1017925"/>
            <a:ext cx="7315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Aim</a:t>
            </a:r>
          </a:p>
          <a:p>
            <a:endParaRPr lang="en-GB" sz="1000" dirty="0" smtClean="0"/>
          </a:p>
          <a:p>
            <a:r>
              <a:rPr lang="en-GB" sz="2200" dirty="0" smtClean="0"/>
              <a:t>Similar to the idea of obtaining the maximum or minimum of a function, we sometimes wish to optimize a system;</a:t>
            </a:r>
          </a:p>
          <a:p>
            <a:r>
              <a:rPr lang="en-GB" sz="2200" dirty="0" smtClean="0"/>
              <a:t>i.e.  maximise or minimize a target quantity.</a:t>
            </a:r>
          </a:p>
          <a:p>
            <a:endParaRPr lang="en-GB" sz="22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533400" y="2971800"/>
            <a:ext cx="3810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 smtClean="0"/>
              <a:t>Example</a:t>
            </a:r>
          </a:p>
          <a:p>
            <a:endParaRPr lang="en-GB" sz="1000" dirty="0" smtClean="0"/>
          </a:p>
          <a:p>
            <a:r>
              <a:rPr lang="en-GB" sz="2000" dirty="0" smtClean="0"/>
              <a:t>We have 50 meters of fencing and wish to construct a fenced rectangular area, sides </a:t>
            </a:r>
            <a:r>
              <a:rPr lang="en-GB" sz="2000" i="1" dirty="0" smtClean="0">
                <a:solidFill>
                  <a:srgbClr val="0000FF"/>
                </a:solidFill>
              </a:rPr>
              <a:t>a</a:t>
            </a:r>
            <a:r>
              <a:rPr lang="en-GB" sz="2000" dirty="0" smtClean="0"/>
              <a:t> and </a:t>
            </a:r>
            <a:r>
              <a:rPr lang="en-GB" sz="2000" i="1" dirty="0" smtClean="0">
                <a:solidFill>
                  <a:srgbClr val="0000FF"/>
                </a:solidFill>
              </a:rPr>
              <a:t>b</a:t>
            </a:r>
            <a:r>
              <a:rPr lang="en-GB" sz="2000" dirty="0" smtClean="0"/>
              <a:t> with the target of maximizing the area </a:t>
            </a:r>
            <a:r>
              <a:rPr lang="en-GB" sz="2000" i="1" dirty="0" smtClean="0">
                <a:solidFill>
                  <a:srgbClr val="0000FF"/>
                </a:solidFill>
              </a:rPr>
              <a:t>A</a:t>
            </a:r>
            <a:r>
              <a:rPr lang="en-GB" sz="2000" i="1" dirty="0" smtClean="0"/>
              <a:t> = </a:t>
            </a:r>
            <a:r>
              <a:rPr lang="en-GB" sz="2000" i="1" dirty="0" smtClean="0">
                <a:solidFill>
                  <a:srgbClr val="0000FF"/>
                </a:solidFill>
              </a:rPr>
              <a:t>a b</a:t>
            </a:r>
            <a:r>
              <a:rPr lang="en-GB" sz="2000" i="1" dirty="0" smtClean="0"/>
              <a:t> </a:t>
            </a:r>
            <a:r>
              <a:rPr lang="en-GB" sz="2000" dirty="0" smtClean="0"/>
              <a:t>enclosed by the fence.</a:t>
            </a:r>
          </a:p>
        </p:txBody>
      </p:sp>
      <p:sp>
        <p:nvSpPr>
          <p:cNvPr id="12" name="Rectangle 11"/>
          <p:cNvSpPr/>
          <p:nvPr/>
        </p:nvSpPr>
        <p:spPr>
          <a:xfrm rot="5400000">
            <a:off x="5777912" y="2971800"/>
            <a:ext cx="1447800" cy="2438400"/>
          </a:xfrm>
          <a:prstGeom prst="rect">
            <a:avLst/>
          </a:prstGeom>
          <a:solidFill>
            <a:srgbClr val="92D05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5892212" y="3886200"/>
            <a:ext cx="1240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smtClean="0">
                <a:solidFill>
                  <a:srgbClr val="0000FF"/>
                </a:solidFill>
              </a:rPr>
              <a:t>A </a:t>
            </a:r>
            <a:r>
              <a:rPr lang="en-GB" sz="2400" i="1" dirty="0" smtClean="0"/>
              <a:t>=</a:t>
            </a:r>
            <a:r>
              <a:rPr lang="en-GB" sz="2400" i="1" dirty="0" smtClean="0">
                <a:solidFill>
                  <a:srgbClr val="0000FF"/>
                </a:solidFill>
              </a:rPr>
              <a:t> a b 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93506" y="396240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smtClean="0">
                <a:solidFill>
                  <a:srgbClr val="0000FF"/>
                </a:solidFill>
              </a:rPr>
              <a:t>a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98024" y="2967335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smtClean="0">
                <a:solidFill>
                  <a:srgbClr val="0000FF"/>
                </a:solidFill>
              </a:rPr>
              <a:t>b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14400" y="5410200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/>
              <a:t>2</a:t>
            </a:r>
            <a:r>
              <a:rPr lang="en-GB" sz="2000" i="1" dirty="0" smtClean="0">
                <a:solidFill>
                  <a:srgbClr val="0000FF"/>
                </a:solidFill>
              </a:rPr>
              <a:t>a</a:t>
            </a:r>
            <a:r>
              <a:rPr lang="en-GB" sz="2000" i="1" dirty="0" smtClean="0"/>
              <a:t> </a:t>
            </a:r>
            <a:r>
              <a:rPr lang="en-GB" sz="2000" dirty="0" smtClean="0"/>
              <a:t>+ 2</a:t>
            </a:r>
            <a:r>
              <a:rPr lang="en-GB" sz="2000" i="1" dirty="0" smtClean="0">
                <a:solidFill>
                  <a:srgbClr val="0000FF"/>
                </a:solidFill>
              </a:rPr>
              <a:t>b</a:t>
            </a:r>
            <a:r>
              <a:rPr lang="en-GB" sz="2000" dirty="0" smtClean="0"/>
              <a:t> = 50 </a:t>
            </a:r>
            <a:r>
              <a:rPr lang="en-GB" sz="2000" dirty="0" smtClean="0">
                <a:sym typeface="Symbol"/>
              </a:rPr>
              <a:t> </a:t>
            </a:r>
            <a:r>
              <a:rPr lang="en-GB" sz="2000" i="1" dirty="0" smtClean="0">
                <a:solidFill>
                  <a:srgbClr val="0000FF"/>
                </a:solidFill>
              </a:rPr>
              <a:t>b</a:t>
            </a:r>
            <a:r>
              <a:rPr lang="en-GB" sz="2000" dirty="0" smtClean="0"/>
              <a:t> = 25 – </a:t>
            </a:r>
            <a:r>
              <a:rPr lang="en-GB" sz="2000" i="1" dirty="0" smtClean="0">
                <a:solidFill>
                  <a:srgbClr val="0000FF"/>
                </a:solidFill>
              </a:rPr>
              <a:t>a</a:t>
            </a:r>
            <a:r>
              <a:rPr lang="en-GB" sz="2000" i="1" dirty="0" smtClean="0"/>
              <a:t> 	with </a:t>
            </a:r>
            <a:r>
              <a:rPr lang="en-GB" sz="2000" dirty="0" smtClean="0"/>
              <a:t>0</a:t>
            </a:r>
            <a:r>
              <a:rPr lang="en-GB" sz="2000" i="1" dirty="0" smtClean="0"/>
              <a:t> &lt; </a:t>
            </a:r>
            <a:r>
              <a:rPr lang="en-GB" sz="2000" i="1" dirty="0" smtClean="0">
                <a:solidFill>
                  <a:srgbClr val="0000FF"/>
                </a:solidFill>
              </a:rPr>
              <a:t>a</a:t>
            </a:r>
            <a:r>
              <a:rPr lang="en-GB" sz="2000" i="1" dirty="0" smtClean="0"/>
              <a:t> &lt; </a:t>
            </a:r>
            <a:r>
              <a:rPr lang="en-GB" sz="2000" dirty="0" smtClean="0"/>
              <a:t>25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97212" y="396240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smtClean="0">
                <a:solidFill>
                  <a:srgbClr val="0000FF"/>
                </a:solidFill>
              </a:rPr>
              <a:t>a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49412" y="502920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smtClean="0">
                <a:solidFill>
                  <a:srgbClr val="0000FF"/>
                </a:solidFill>
              </a:rPr>
              <a:t>b</a:t>
            </a:r>
            <a:endParaRPr lang="en-GB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7" grpId="0"/>
      <p:bldP spid="18" grpId="0"/>
      <p:bldP spid="19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04800" y="1524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685800"/>
            <a:ext cx="5638800" cy="53553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cstdlib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1e5;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max_area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0.,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max_a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0.;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25.0 *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rand()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/(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RAND_MAX+1.0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25.0 -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if (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&gt;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max_area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max_area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max_a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max_a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sz="16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sz="16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29400" y="6096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 for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b="1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= 10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81800" y="1371600"/>
            <a:ext cx="16002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12.4998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28490" y="2885090"/>
            <a:ext cx="1143000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3.8492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12.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3396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12.4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631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12.500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12.499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8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12.5000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84580" y="2590800"/>
            <a:ext cx="685800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n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2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3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4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53200" y="2286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Convergence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00" y="1828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 = 1 ms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 rot="5400000">
            <a:off x="6934200" y="4843046"/>
            <a:ext cx="1080000" cy="1080000"/>
          </a:xfrm>
          <a:prstGeom prst="rect">
            <a:avLst/>
          </a:prstGeom>
          <a:solidFill>
            <a:srgbClr val="92D05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8001000" y="5147846"/>
            <a:ext cx="5838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smtClean="0"/>
              <a:t>12.5</a:t>
            </a:r>
            <a:endParaRPr lang="en-GB" sz="1600" dirty="0"/>
          </a:p>
        </p:txBody>
      </p:sp>
      <p:sp>
        <p:nvSpPr>
          <p:cNvPr id="17" name="Rectangle 16"/>
          <p:cNvSpPr/>
          <p:nvPr/>
        </p:nvSpPr>
        <p:spPr>
          <a:xfrm>
            <a:off x="7239000" y="5909846"/>
            <a:ext cx="5838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smtClean="0"/>
              <a:t>12.5</a:t>
            </a:r>
            <a:endParaRPr lang="en-GB" sz="1600" dirty="0"/>
          </a:p>
        </p:txBody>
      </p:sp>
      <p:sp>
        <p:nvSpPr>
          <p:cNvPr id="18" name="Rectangle 17"/>
          <p:cNvSpPr/>
          <p:nvPr/>
        </p:nvSpPr>
        <p:spPr>
          <a:xfrm>
            <a:off x="4343400" y="762000"/>
            <a:ext cx="1697901" cy="646331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GB" i="1" dirty="0" smtClean="0"/>
              <a:t>b</a:t>
            </a:r>
            <a:r>
              <a:rPr lang="en-GB" dirty="0" smtClean="0"/>
              <a:t> = 25 – </a:t>
            </a:r>
            <a:r>
              <a:rPr lang="en-GB" i="1" dirty="0" smtClean="0"/>
              <a:t>a</a:t>
            </a:r>
          </a:p>
          <a:p>
            <a:r>
              <a:rPr lang="en-GB" i="1" dirty="0" smtClean="0"/>
              <a:t>with </a:t>
            </a:r>
            <a:r>
              <a:rPr lang="en-GB" dirty="0" smtClean="0"/>
              <a:t>0</a:t>
            </a:r>
            <a:r>
              <a:rPr lang="en-GB" i="1" dirty="0" smtClean="0"/>
              <a:t> &lt; a &lt; </a:t>
            </a:r>
            <a:r>
              <a:rPr lang="en-GB" dirty="0" smtClean="0"/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 animBg="1"/>
      <p:bldP spid="14" grpId="0"/>
      <p:bldP spid="13" grpId="0"/>
      <p:bldP spid="20" grpId="0"/>
      <p:bldP spid="15" grpId="0" animBg="1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Probability and Counting Experiments</a:t>
            </a:r>
            <a:endParaRPr lang="en-GB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3400" y="1017925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Aim</a:t>
            </a:r>
            <a:endParaRPr lang="en-GB" sz="2000" dirty="0" smtClean="0"/>
          </a:p>
          <a:p>
            <a:r>
              <a:rPr lang="en-GB" sz="2000" dirty="0" smtClean="0"/>
              <a:t>Many physical systems are governed by random processes.</a:t>
            </a:r>
          </a:p>
          <a:p>
            <a:r>
              <a:rPr lang="en-GB" sz="2000" dirty="0" smtClean="0"/>
              <a:t>Common examples are the tossing of a coin and the throw of dice. Monte Carlo methods allow us to simulate such systems and calculate outcomes in terms of probabilities.</a:t>
            </a:r>
          </a:p>
        </p:txBody>
      </p:sp>
      <p:pic>
        <p:nvPicPr>
          <p:cNvPr id="10" name="Picture 6" descr="C:\Users\Andrew Beddall\Desktop\ht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2590800"/>
            <a:ext cx="3398837" cy="2677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609600" y="3034605"/>
            <a:ext cx="457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 smtClean="0"/>
              <a:t>For example</a:t>
            </a:r>
            <a:r>
              <a:rPr lang="en-GB" sz="2000" dirty="0" smtClean="0"/>
              <a:t>, two coins and one die are thrown. What is the probability of obtaining a “Tail”, “Head” and a “6” in any order: </a:t>
            </a:r>
            <a:r>
              <a:rPr lang="en-GB" sz="2000" i="1" dirty="0" smtClean="0">
                <a:solidFill>
                  <a:srgbClr val="0000FF"/>
                </a:solidFill>
              </a:rPr>
              <a:t>P(“T”,“H”,“6”)</a:t>
            </a:r>
            <a:r>
              <a:rPr lang="en-GB" sz="2000" dirty="0" smtClean="0">
                <a:solidFill>
                  <a:srgbClr val="0000FF"/>
                </a:solidFill>
              </a:rPr>
              <a:t> </a:t>
            </a:r>
            <a:r>
              <a:rPr lang="en-GB" sz="2000" dirty="0" smtClean="0"/>
              <a:t>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43800" y="3353958"/>
            <a:ext cx="114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/>
              <a:t>Head “H”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30975" y="4800600"/>
            <a:ext cx="10128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/>
              <a:t>Tail “T”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162800" y="2819400"/>
            <a:ext cx="53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smtClean="0"/>
              <a:t>“6”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09600" y="4511695"/>
            <a:ext cx="44958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 smtClean="0"/>
              <a:t>Solution</a:t>
            </a:r>
            <a:r>
              <a:rPr lang="en-GB" sz="2000" dirty="0" smtClean="0"/>
              <a:t>; throw </a:t>
            </a:r>
            <a:r>
              <a:rPr lang="en-GB" sz="2000" i="1" dirty="0" smtClean="0">
                <a:solidFill>
                  <a:srgbClr val="0000FF"/>
                </a:solidFill>
              </a:rPr>
              <a:t>n</a:t>
            </a:r>
            <a:r>
              <a:rPr lang="en-GB" sz="2000" dirty="0" smtClean="0"/>
              <a:t> times and count the number of times </a:t>
            </a:r>
            <a:r>
              <a:rPr lang="en-GB" sz="2000" i="1" dirty="0" smtClean="0">
                <a:solidFill>
                  <a:srgbClr val="0000FF"/>
                </a:solidFill>
              </a:rPr>
              <a:t>m</a:t>
            </a:r>
            <a:r>
              <a:rPr lang="en-GB" sz="2000" dirty="0" smtClean="0"/>
              <a:t> that we get the outcome.</a:t>
            </a:r>
          </a:p>
          <a:p>
            <a:endParaRPr lang="en-GB" sz="1000" dirty="0" smtClean="0"/>
          </a:p>
          <a:p>
            <a:r>
              <a:rPr lang="en-GB" sz="2000" dirty="0" smtClean="0"/>
              <a:t>  Then   </a:t>
            </a:r>
            <a:r>
              <a:rPr lang="en-GB" sz="2000" i="1" dirty="0" smtClean="0">
                <a:solidFill>
                  <a:srgbClr val="0000FF"/>
                </a:solidFill>
              </a:rPr>
              <a:t>m</a:t>
            </a:r>
            <a:r>
              <a:rPr lang="en-GB" sz="2000" dirty="0" smtClean="0"/>
              <a:t> / </a:t>
            </a:r>
            <a:r>
              <a:rPr lang="en-GB" sz="2000" i="1" dirty="0" smtClean="0">
                <a:solidFill>
                  <a:srgbClr val="0000FF"/>
                </a:solidFill>
              </a:rPr>
              <a:t>n</a:t>
            </a:r>
            <a:r>
              <a:rPr lang="en-GB" sz="2000" dirty="0" smtClean="0"/>
              <a:t> </a:t>
            </a:r>
            <a:r>
              <a:rPr lang="en-GB" sz="2000" dirty="0" smtClean="0">
                <a:sym typeface="Symbol"/>
              </a:rPr>
              <a:t> </a:t>
            </a:r>
            <a:r>
              <a:rPr lang="en-GB" sz="2000" i="1" dirty="0" smtClean="0">
                <a:solidFill>
                  <a:srgbClr val="0000FF"/>
                </a:solidFill>
              </a:rPr>
              <a:t>P(T,H,6)</a:t>
            </a:r>
            <a:r>
              <a:rPr lang="en-GB" sz="2000" i="1" dirty="0" smtClean="0"/>
              <a:t> </a:t>
            </a:r>
            <a:r>
              <a:rPr lang="en-GB" sz="2000" dirty="0" smtClean="0"/>
              <a:t>as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rgbClr val="0000FF"/>
                </a:solidFill>
              </a:rPr>
              <a:t>n</a:t>
            </a:r>
            <a:r>
              <a:rPr lang="en-GB" sz="2000" i="1" dirty="0" smtClean="0"/>
              <a:t> </a:t>
            </a:r>
            <a:r>
              <a:rPr lang="en-GB" sz="2000" dirty="0" smtClean="0">
                <a:sym typeface="Symbol"/>
              </a:rPr>
              <a:t> </a:t>
            </a:r>
            <a:r>
              <a:rPr lang="en-GB" sz="2000" i="1" dirty="0" smtClean="0"/>
              <a:t> </a:t>
            </a:r>
            <a:endParaRPr lang="en-GB" sz="20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5105400" y="5726668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Experimental definition of probability</a:t>
            </a:r>
            <a:endParaRPr lang="en-GB" i="1" dirty="0"/>
          </a:p>
        </p:txBody>
      </p:sp>
      <p:sp>
        <p:nvSpPr>
          <p:cNvPr id="19" name="Rounded Rectangle 18"/>
          <p:cNvSpPr/>
          <p:nvPr/>
        </p:nvSpPr>
        <p:spPr>
          <a:xfrm>
            <a:off x="1568670" y="5638800"/>
            <a:ext cx="31242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>
            <a:stCxn id="18" idx="1"/>
            <a:endCxn id="19" idx="3"/>
          </p:cNvCxnSpPr>
          <p:nvPr/>
        </p:nvCxnSpPr>
        <p:spPr>
          <a:xfrm rot="10800000">
            <a:off x="4692870" y="5829300"/>
            <a:ext cx="412530" cy="8203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/>
      <p:bldP spid="13" grpId="0"/>
      <p:bldP spid="14" grpId="0"/>
      <p:bldP spid="16" grpId="0"/>
      <p:bldP spid="17" grpId="0"/>
      <p:bldP spid="18" grpId="0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04800" y="2286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3400" y="915174"/>
            <a:ext cx="6096000" cy="46474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cstdlib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1e5;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die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rand()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6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1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coin1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rand()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2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coin2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rand()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2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if (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die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coin1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!=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coin2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"1/" &lt;&lt; 1/(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double(m)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&lt;&lt;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5715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method works! but requires very large statistics to obtain good accuracy.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7010400" y="1681877"/>
            <a:ext cx="14478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1/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11.925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91400" y="2922097"/>
            <a:ext cx="1295400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1/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7.6923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1/1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0.870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1/11.9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33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1/11.9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25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1/11.99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7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1/12.0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17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1/11.99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1/12.00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2672477"/>
            <a:ext cx="609600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n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2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3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4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5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6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7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8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9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34200" y="2367677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Convergence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8382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 for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b="1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= 10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8200" y="3440668"/>
            <a:ext cx="1905000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“T” “H” or “H” “T”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4419600" y="3865179"/>
            <a:ext cx="228600" cy="152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  <p:bldP spid="20" grpId="0" animBg="1"/>
      <p:bldP spid="21" grpId="0"/>
      <p:bldP spid="22" grpId="0"/>
      <p:bldP spid="13" grpId="0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04800" y="2286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Example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914400"/>
            <a:ext cx="8305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Bacteria are grown in culture dishes in a laboratory.</a:t>
            </a:r>
          </a:p>
          <a:p>
            <a:r>
              <a:rPr lang="en-GB" sz="2000" dirty="0" smtClean="0"/>
              <a:t>Experience tells us that on average in this lab 20% of the dishes become contaminated by unwanted bacteria (thus spoiling the culture).</a:t>
            </a:r>
          </a:p>
          <a:p>
            <a:endParaRPr lang="en-GB" sz="2000" dirty="0" smtClean="0"/>
          </a:p>
          <a:p>
            <a:r>
              <a:rPr lang="en-GB" sz="2000" dirty="0" smtClean="0"/>
              <a:t>Question:</a:t>
            </a:r>
          </a:p>
          <a:p>
            <a:r>
              <a:rPr lang="en-GB" sz="2000" dirty="0" smtClean="0"/>
              <a:t>If the lab is growing bacteria in ten dishes, what is the probability that more then half of the dishes will become contaminated?</a:t>
            </a:r>
          </a:p>
          <a:p>
            <a:endParaRPr lang="en-GB" sz="2000" dirty="0" smtClean="0"/>
          </a:p>
          <a:p>
            <a:r>
              <a:rPr lang="en-GB" sz="2000" dirty="0" smtClean="0"/>
              <a:t>Solution:</a:t>
            </a:r>
          </a:p>
          <a:p>
            <a:r>
              <a:rPr lang="en-GB" sz="2000" dirty="0" smtClean="0"/>
              <a:t>We have ten dishes, </a:t>
            </a:r>
            <a:r>
              <a:rPr lang="en-GB" sz="2000" i="1" dirty="0" smtClean="0">
                <a:solidFill>
                  <a:srgbClr val="0000FF"/>
                </a:solidFill>
              </a:rPr>
              <a:t>P(“contamination of each dish”) </a:t>
            </a:r>
            <a:r>
              <a:rPr lang="en-GB" sz="2000" dirty="0" smtClean="0">
                <a:solidFill>
                  <a:srgbClr val="0000FF"/>
                </a:solidFill>
              </a:rPr>
              <a:t>= </a:t>
            </a:r>
            <a:r>
              <a:rPr lang="en-GB" sz="2000" i="1" dirty="0" smtClean="0">
                <a:solidFill>
                  <a:srgbClr val="0000FF"/>
                </a:solidFill>
              </a:rPr>
              <a:t>0.2</a:t>
            </a:r>
          </a:p>
          <a:p>
            <a:endParaRPr lang="en-GB" sz="1000" i="1" dirty="0" smtClean="0"/>
          </a:p>
          <a:p>
            <a:r>
              <a:rPr lang="en-GB" sz="2000" dirty="0" smtClean="0"/>
              <a:t>Use a Monte Carlo experiment to test each dish against the probability of 0.2. Repeat this </a:t>
            </a:r>
            <a:r>
              <a:rPr lang="en-GB" sz="2000" i="1" dirty="0" smtClean="0">
                <a:solidFill>
                  <a:srgbClr val="0000FF"/>
                </a:solidFill>
              </a:rPr>
              <a:t>n</a:t>
            </a:r>
            <a:r>
              <a:rPr lang="en-GB" sz="2000" dirty="0" smtClean="0"/>
              <a:t> times and count the number of times </a:t>
            </a:r>
            <a:r>
              <a:rPr lang="en-GB" sz="2000" i="1" dirty="0" smtClean="0"/>
              <a:t>m</a:t>
            </a:r>
            <a:r>
              <a:rPr lang="en-GB" sz="2000" dirty="0" smtClean="0"/>
              <a:t> where more than 5 dishes become contaminated.</a:t>
            </a:r>
          </a:p>
          <a:p>
            <a:endParaRPr lang="en-GB" sz="1000" dirty="0" smtClean="0"/>
          </a:p>
          <a:p>
            <a:r>
              <a:rPr lang="en-GB" sz="2000" dirty="0" smtClean="0"/>
              <a:t>  Then</a:t>
            </a:r>
            <a:r>
              <a:rPr lang="en-GB" sz="2000" i="1" dirty="0" smtClean="0"/>
              <a:t>	</a:t>
            </a:r>
            <a:r>
              <a:rPr lang="en-GB" sz="2000" i="1" dirty="0" smtClean="0">
                <a:solidFill>
                  <a:srgbClr val="0000FF"/>
                </a:solidFill>
              </a:rPr>
              <a:t>n</a:t>
            </a:r>
            <a:r>
              <a:rPr lang="en-GB" sz="2000" dirty="0" smtClean="0"/>
              <a:t> / </a:t>
            </a:r>
            <a:r>
              <a:rPr lang="en-GB" sz="2000" i="1" dirty="0" smtClean="0">
                <a:solidFill>
                  <a:srgbClr val="0000FF"/>
                </a:solidFill>
              </a:rPr>
              <a:t>m</a:t>
            </a:r>
            <a:r>
              <a:rPr lang="en-GB" sz="2000" dirty="0" smtClean="0"/>
              <a:t> </a:t>
            </a:r>
            <a:r>
              <a:rPr lang="en-GB" sz="2000" dirty="0" smtClean="0">
                <a:sym typeface="Symbol"/>
              </a:rPr>
              <a:t> </a:t>
            </a:r>
            <a:r>
              <a:rPr lang="en-GB" sz="2000" i="1" dirty="0" smtClean="0">
                <a:solidFill>
                  <a:srgbClr val="0000FF"/>
                </a:solidFill>
              </a:rPr>
              <a:t>P(“more than 5 dishes are contaminated”)</a:t>
            </a:r>
            <a:r>
              <a:rPr lang="en-GB" sz="2000" dirty="0" smtClean="0">
                <a:solidFill>
                  <a:srgbClr val="0000FF"/>
                </a:solidFill>
              </a:rPr>
              <a:t> </a:t>
            </a:r>
            <a:r>
              <a:rPr lang="en-GB" sz="2000" dirty="0" smtClean="0"/>
              <a:t>as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rgbClr val="0000FF"/>
                </a:solidFill>
              </a:rPr>
              <a:t>n</a:t>
            </a:r>
            <a:r>
              <a:rPr lang="en-GB" sz="2000" i="1" dirty="0" smtClean="0"/>
              <a:t> </a:t>
            </a:r>
            <a:r>
              <a:rPr lang="en-GB" sz="2000" dirty="0" smtClean="0">
                <a:sym typeface="Symbol"/>
              </a:rPr>
              <a:t> </a:t>
            </a:r>
            <a:r>
              <a:rPr lang="en-GB" sz="2000" i="1" dirty="0" smtClean="0"/>
              <a:t> </a:t>
            </a:r>
          </a:p>
          <a:p>
            <a:endParaRPr lang="en-GB" sz="2000" i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495800" y="55626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Experimental definition of probability</a:t>
            </a: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04800" y="2286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3400" y="914400"/>
            <a:ext cx="6096000" cy="51398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cstdlib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1e8;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j=0; j&lt;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10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 j++) { 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10 dishes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 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rand()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/(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RAND_MAX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1.0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 if (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0.2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)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++; 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contaminated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&gt;5)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++; 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&gt; 5 dished spoiled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/double(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&lt;&lt;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10400" y="1681877"/>
            <a:ext cx="14478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0.006365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91400" y="3427696"/>
            <a:ext cx="1295400" cy="20313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0.0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0.005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7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0.006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72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0.0062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91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0.00637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4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0.00636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0.006368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3178076"/>
            <a:ext cx="609600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n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3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4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5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6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7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8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9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34200" y="2873276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Convergence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8382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 for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b="1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= 10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6600" y="21452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 = 12 s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7059431" y="5638800"/>
            <a:ext cx="1627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true = 0.637%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81400" y="1015425"/>
            <a:ext cx="2940228" cy="83099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GB" sz="1600" i="1" dirty="0" smtClean="0">
                <a:solidFill>
                  <a:srgbClr val="0000FF"/>
                </a:solidFill>
              </a:rPr>
              <a:t>Ten dishes</a:t>
            </a:r>
          </a:p>
          <a:p>
            <a:r>
              <a:rPr lang="en-GB" sz="1600" i="1" dirty="0" smtClean="0">
                <a:solidFill>
                  <a:srgbClr val="0000FF"/>
                </a:solidFill>
              </a:rPr>
              <a:t>P(“contamination”) </a:t>
            </a:r>
            <a:r>
              <a:rPr lang="en-GB" sz="1600" dirty="0" smtClean="0">
                <a:solidFill>
                  <a:srgbClr val="0000FF"/>
                </a:solidFill>
              </a:rPr>
              <a:t>= </a:t>
            </a:r>
            <a:r>
              <a:rPr lang="en-GB" sz="1600" i="1" dirty="0" smtClean="0">
                <a:solidFill>
                  <a:srgbClr val="0000FF"/>
                </a:solidFill>
              </a:rPr>
              <a:t>0.2</a:t>
            </a:r>
          </a:p>
          <a:p>
            <a:r>
              <a:rPr lang="en-GB" sz="1600" i="1" dirty="0" smtClean="0">
                <a:solidFill>
                  <a:srgbClr val="0000FF"/>
                </a:solidFill>
              </a:rPr>
              <a:t>P(“&gt; 5 dishes contaminated”)?</a:t>
            </a:r>
            <a:endParaRPr lang="en-GB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781800" y="5955268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 smtClean="0"/>
              <a:t>Binomial distribution.</a:t>
            </a:r>
            <a:endParaRPr lang="en-GB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  <p:bldP spid="22" grpId="0"/>
      <p:bldP spid="13" grpId="0"/>
      <p:bldP spid="12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2FAD1-9F7C-41ED-8F0E-7A3504E8B31B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609600" y="1004768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http://en.wikipedia.org/wiki/Monte_Carlo_method</a:t>
            </a:r>
          </a:p>
          <a:p>
            <a:pPr>
              <a:defRPr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“Monte Carlo methods (or Monte Carlo experiments) are a class of computational algorithms that rely on </a:t>
            </a:r>
            <a:r>
              <a:rPr lang="en-GB" sz="2000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repeated</a:t>
            </a:r>
            <a:r>
              <a:rPr lang="en-GB" sz="2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random sampling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to compute their results. </a:t>
            </a:r>
          </a:p>
          <a:p>
            <a:pPr algn="just">
              <a:defRPr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	Monte Carlo methods are often used in </a:t>
            </a:r>
            <a:r>
              <a:rPr lang="en-GB" sz="2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simulating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physical and mathematical systems.”</a:t>
            </a:r>
          </a:p>
          <a:p>
            <a:pPr>
              <a:defRPr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To illustrate the implementation of this kind of algorithm in C++ we will look at just a few basic applications where the MC method can help us solve problems in: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44196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Maxima, Minima and Optimization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90600" y="4948535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Probability and Counting Experiments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533400" y="1004768"/>
            <a:ext cx="83058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Key to the Monte Carlo method is the generation of sequences of 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random numbers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. </a:t>
            </a:r>
            <a:endParaRPr lang="en-GB" sz="2200" dirty="0" err="1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GB" sz="1000" dirty="0" err="1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C++ has a built-in function for this:</a:t>
            </a:r>
          </a:p>
          <a:p>
            <a:pPr>
              <a:defRPr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rand()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	returns a number randomly selected</a:t>
            </a: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			in the range 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RAND_MAX</a:t>
            </a:r>
          </a:p>
          <a:p>
            <a:pPr>
              <a:defRPr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Note that the sequence of number is not actually random, an algorithm is used to generate the numbers in a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chaotic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manner with a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large period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(the number of values returned before the sequence repeats).</a:t>
            </a:r>
          </a:p>
          <a:p>
            <a:pPr>
              <a:defRPr/>
            </a:pPr>
            <a:endParaRPr lang="en-GB" sz="2200" b="1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Related function:</a:t>
            </a:r>
          </a:p>
          <a:p>
            <a:pPr>
              <a:defRPr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2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srand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2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	sets the </a:t>
            </a:r>
            <a:r>
              <a:rPr lang="en-GB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seed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of the random number</a:t>
            </a: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			generator to </a:t>
            </a:r>
            <a:r>
              <a:rPr lang="en-GB" sz="22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(to allow us to obtain</a:t>
            </a: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			different sequences of random numbers).</a:t>
            </a:r>
            <a:endParaRPr lang="en-GB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rand() </a:t>
            </a: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function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5BA33-85C7-42E7-A927-5E29192B64FD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304800" y="304800"/>
            <a:ext cx="83058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Generating and processing </a:t>
            </a:r>
            <a:r>
              <a:rPr lang="en-GB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rand()</a:t>
            </a:r>
            <a:r>
              <a:rPr lang="en-GB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values</a:t>
            </a:r>
          </a:p>
          <a:p>
            <a:pPr>
              <a:defRPr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Monte Carlo methods use large sets of random numbers,</a:t>
            </a: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so we generally place the 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rand()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function inside a large loop.</a:t>
            </a:r>
          </a:p>
          <a:p>
            <a:pPr>
              <a:defRPr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For example: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5BA33-85C7-42E7-A927-5E29192B64FD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62000" y="2133601"/>
            <a:ext cx="4038600" cy="39623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cstdlib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n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 100000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RAND_MAX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k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rand()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62600" y="2590800"/>
            <a:ext cx="1828800" cy="3477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2147483647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1804289383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846930886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1681692777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1714636915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1957747793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424238335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719885386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1649760492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0" y="1752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Note that the 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cstdlib</a:t>
            </a:r>
            <a:endParaRPr lang="en-GB" dirty="0" smtClean="0">
              <a:solidFill>
                <a:srgbClr val="0000FF"/>
              </a:solidFill>
            </a:endParaRPr>
          </a:p>
          <a:p>
            <a:r>
              <a:rPr lang="en-GB" dirty="0" smtClean="0"/>
              <a:t>header is required.</a:t>
            </a:r>
            <a:endParaRPr lang="en-GB" dirty="0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rot="10800000" flipV="1">
            <a:off x="3429000" y="2075766"/>
            <a:ext cx="1905000" cy="43883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352800" y="2895600"/>
            <a:ext cx="2133600" cy="914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7200" y="437852"/>
            <a:ext cx="81534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Obtaining a discrete uniform distribution</a:t>
            </a:r>
          </a:p>
          <a:p>
            <a:endParaRPr lang="en-GB" sz="1400" dirty="0" smtClean="0"/>
          </a:p>
          <a:p>
            <a:r>
              <a:rPr lang="en-GB" sz="2400" dirty="0" smtClean="0"/>
              <a:t>For example if we want to simulate</a:t>
            </a:r>
          </a:p>
          <a:p>
            <a:r>
              <a:rPr lang="en-GB" sz="2400" dirty="0" smtClean="0"/>
              <a:t>the throw of a die having six </a:t>
            </a:r>
            <a:r>
              <a:rPr lang="en-GB" sz="2400" dirty="0" smtClean="0">
                <a:solidFill>
                  <a:srgbClr val="0000FF"/>
                </a:solidFill>
              </a:rPr>
              <a:t>discrete</a:t>
            </a:r>
          </a:p>
          <a:p>
            <a:r>
              <a:rPr lang="en-GB" sz="2400" dirty="0" smtClean="0">
                <a:solidFill>
                  <a:srgbClr val="0000FF"/>
                </a:solidFill>
              </a:rPr>
              <a:t>random</a:t>
            </a:r>
            <a:r>
              <a:rPr lang="en-GB" sz="2400" dirty="0" smtClean="0"/>
              <a:t> outcomes, all with </a:t>
            </a:r>
            <a:r>
              <a:rPr lang="en-GB" sz="2400" dirty="0" smtClean="0">
                <a:solidFill>
                  <a:srgbClr val="0000FF"/>
                </a:solidFill>
              </a:rPr>
              <a:t>equal probability</a:t>
            </a:r>
            <a:r>
              <a:rPr lang="en-GB" sz="2400" dirty="0" smtClean="0"/>
              <a:t>:</a:t>
            </a:r>
          </a:p>
          <a:p>
            <a:endParaRPr lang="en-GB" sz="10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533400" y="2693313"/>
            <a:ext cx="44246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k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1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rand()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6</a:t>
            </a:r>
            <a:r>
              <a:rPr lang="en-GB" sz="24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GB" sz="24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0668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8229600" y="5221645"/>
            <a:ext cx="369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k</a:t>
            </a:r>
            <a:endParaRPr lang="en-GB" sz="2400" dirty="0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72050" y="2438400"/>
            <a:ext cx="3333750" cy="3232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Left Brace 15"/>
          <p:cNvSpPr/>
          <p:nvPr/>
        </p:nvSpPr>
        <p:spPr>
          <a:xfrm rot="-5400000">
            <a:off x="3629400" y="2312913"/>
            <a:ext cx="180000" cy="18000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38400" y="3379113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Modulo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6</a:t>
            </a:r>
            <a:r>
              <a:rPr lang="en-GB" sz="2200" dirty="0" smtClean="0"/>
              <a:t> returns 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en-GB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5</a:t>
            </a:r>
            <a:endParaRPr lang="en-GB" sz="22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Left Brace 17"/>
          <p:cNvSpPr/>
          <p:nvPr/>
        </p:nvSpPr>
        <p:spPr>
          <a:xfrm rot="-5400000">
            <a:off x="3303600" y="3145800"/>
            <a:ext cx="180000" cy="25200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752600" y="4544400"/>
            <a:ext cx="304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+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1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gives</a:t>
            </a:r>
            <a:r>
              <a:rPr lang="en-GB" sz="2200" dirty="0" smtClean="0"/>
              <a:t>  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en-GB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6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Left Brace 19"/>
          <p:cNvSpPr/>
          <p:nvPr/>
        </p:nvSpPr>
        <p:spPr>
          <a:xfrm rot="-5400000">
            <a:off x="2575800" y="3367800"/>
            <a:ext cx="180000" cy="39600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600200" y="5486400"/>
            <a:ext cx="259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Store in integer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</a:t>
            </a:r>
            <a:endParaRPr lang="en-GB" sz="22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24600" y="5638800"/>
            <a:ext cx="16002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Histogram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81000" y="3810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3400" y="1638449"/>
            <a:ext cx="4191000" cy="39241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cstdlib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  <a:endParaRPr lang="en-GB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nn-NO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srand(</a:t>
            </a:r>
            <a:r>
              <a:rPr lang="nn-NO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12345678</a:t>
            </a:r>
            <a:r>
              <a:rPr lang="nn-NO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n-NO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for (int i=0; i&lt;</a:t>
            </a:r>
            <a:r>
              <a:rPr lang="nn-NO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10</a:t>
            </a: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 i++)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n-NO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int </a:t>
            </a:r>
            <a:r>
              <a:rPr lang="nn-NO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nn-NO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+ </a:t>
            </a:r>
            <a:r>
              <a:rPr lang="nn-NO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rand() </a:t>
            </a: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% </a:t>
            </a:r>
            <a:r>
              <a:rPr lang="nn-NO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cout &lt;&lt; </a:t>
            </a:r>
            <a:r>
              <a:rPr lang="nn-NO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endl;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n-NO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n-NO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1947446"/>
            <a:ext cx="381000" cy="31700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0" y="12954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0" y="1947446"/>
            <a:ext cx="381000" cy="31700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1947446"/>
            <a:ext cx="381000" cy="31700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05600" y="12954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Seed = </a:t>
            </a:r>
            <a:r>
              <a:rPr lang="nn-NO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12345679</a:t>
            </a:r>
            <a:r>
              <a:rPr lang="en-GB" sz="1600" dirty="0" smtClean="0">
                <a:solidFill>
                  <a:srgbClr val="FF0000"/>
                </a:solidFill>
              </a:rPr>
              <a:t> 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7600" y="5681246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Seed = </a:t>
            </a:r>
            <a:r>
              <a:rPr lang="nn-NO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12345678</a:t>
            </a:r>
            <a:r>
              <a:rPr lang="en-GB" sz="1600" dirty="0" smtClean="0">
                <a:solidFill>
                  <a:srgbClr val="FF0000"/>
                </a:solidFill>
              </a:rPr>
              <a:t> 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91200" y="5452646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Seed = </a:t>
            </a:r>
            <a:r>
              <a:rPr lang="nn-NO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12345680</a:t>
            </a:r>
            <a:r>
              <a:rPr lang="en-GB" sz="1600" dirty="0" smtClean="0">
                <a:solidFill>
                  <a:srgbClr val="FF0000"/>
                </a:solidFill>
              </a:rPr>
              <a:t> </a:t>
            </a:r>
            <a:endParaRPr lang="en-GB" sz="1600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6629400" y="1676400"/>
            <a:ext cx="304800" cy="152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5226067" y="5302267"/>
            <a:ext cx="520666" cy="304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7315994" y="5333206"/>
            <a:ext cx="304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7200" y="1066800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Roll ten dice: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/>
      <p:bldP spid="16" grpId="0" animBg="1"/>
      <p:bldP spid="19" grpId="0" animBg="1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2209800"/>
            <a:ext cx="4343400" cy="353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7200" y="492204"/>
            <a:ext cx="815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Obtaining a continuous uniform distribution</a:t>
            </a:r>
          </a:p>
          <a:p>
            <a:endParaRPr lang="en-GB" sz="1400" dirty="0" smtClean="0"/>
          </a:p>
          <a:p>
            <a:r>
              <a:rPr lang="en-GB" sz="2400" dirty="0" smtClean="0"/>
              <a:t>  Often we require </a:t>
            </a:r>
            <a:r>
              <a:rPr lang="en-GB" sz="2400" dirty="0" smtClean="0">
                <a:solidFill>
                  <a:srgbClr val="0000FF"/>
                </a:solidFill>
              </a:rPr>
              <a:t>floating-point</a:t>
            </a:r>
            <a:r>
              <a:rPr lang="en-GB" sz="2400" dirty="0" smtClean="0"/>
              <a:t> random values: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81200" y="1676400"/>
            <a:ext cx="62680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rand()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/(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1.0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RAND_MAX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GB" sz="24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GB" sz="2400" dirty="0"/>
          </a:p>
        </p:txBody>
      </p:sp>
      <p:sp>
        <p:nvSpPr>
          <p:cNvPr id="16" name="Left Brace 15"/>
          <p:cNvSpPr/>
          <p:nvPr/>
        </p:nvSpPr>
        <p:spPr>
          <a:xfrm rot="-5400000">
            <a:off x="6529063" y="1133913"/>
            <a:ext cx="180000" cy="22320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257800" y="33528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Returns 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0.0 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 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1.0</a:t>
            </a:r>
            <a:endParaRPr lang="en-GB" sz="20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Left Brace 17"/>
          <p:cNvSpPr/>
          <p:nvPr/>
        </p:nvSpPr>
        <p:spPr>
          <a:xfrm rot="-5400000">
            <a:off x="5832000" y="1444800"/>
            <a:ext cx="180000" cy="36360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144263" y="2362200"/>
            <a:ext cx="3771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Cast to a double value slightly</a:t>
            </a:r>
          </a:p>
          <a:p>
            <a:r>
              <a:rPr lang="en-GB" sz="2000" dirty="0" smtClean="0"/>
              <a:t>larger than 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RAND_MAX</a:t>
            </a:r>
            <a:endParaRPr lang="en-GB" sz="20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57800" y="4192250"/>
            <a:ext cx="2667000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0.24308  0.62229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0.77675  0.46182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0.24792  0.95476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0.74463  0.52671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81600" y="381000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Example sequence:</a:t>
            </a:r>
            <a:endParaRPr lang="en-GB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295400" y="5638800"/>
            <a:ext cx="2514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Histogram of 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</a:t>
            </a:r>
            <a:endParaRPr lang="en-GB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86200" y="57150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GB" dirty="0" smtClean="0"/>
              <a:t> =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1.0</a:t>
            </a:r>
            <a:r>
              <a:rPr lang="en-GB" dirty="0" smtClean="0"/>
              <a:t> would be an </a:t>
            </a:r>
            <a:r>
              <a:rPr lang="en-GB" i="1" dirty="0" smtClean="0"/>
              <a:t>overflow</a:t>
            </a:r>
            <a:r>
              <a:rPr lang="en-GB" dirty="0" smtClean="0"/>
              <a:t> in the histogram</a:t>
            </a:r>
            <a:endParaRPr lang="en-GB" dirty="0"/>
          </a:p>
        </p:txBody>
      </p:sp>
      <p:cxnSp>
        <p:nvCxnSpPr>
          <p:cNvPr id="24" name="Straight Connector 23"/>
          <p:cNvCxnSpPr/>
          <p:nvPr/>
        </p:nvCxnSpPr>
        <p:spPr>
          <a:xfrm rot="5400000" flipH="1" flipV="1">
            <a:off x="3685190" y="2694590"/>
            <a:ext cx="838200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  <p:bldP spid="17" grpId="0"/>
      <p:bldP spid="18" grpId="0" animBg="1"/>
      <p:bldP spid="19" grpId="0"/>
      <p:bldP spid="22" grpId="0" animBg="1"/>
      <p:bldP spid="23" grpId="0"/>
      <p:bldP spid="14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0282" y="967180"/>
            <a:ext cx="5543078" cy="51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28600" y="381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Example</a:t>
            </a:r>
            <a:endParaRPr lang="en-GB" sz="1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28600" y="990600"/>
            <a:ext cx="3200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Populate a square with </a:t>
            </a:r>
            <a:r>
              <a:rPr lang="en-GB" sz="2000" i="1" dirty="0" smtClean="0">
                <a:solidFill>
                  <a:srgbClr val="0000FF"/>
                </a:solidFill>
              </a:rPr>
              <a:t>n</a:t>
            </a:r>
            <a:r>
              <a:rPr lang="en-GB" sz="2000" dirty="0" smtClean="0"/>
              <a:t> </a:t>
            </a:r>
            <a:r>
              <a:rPr lang="en-GB" sz="2000" b="1" dirty="0" smtClean="0"/>
              <a:t>randomly-place points</a:t>
            </a:r>
          </a:p>
          <a:p>
            <a:r>
              <a:rPr lang="en-GB" sz="2000" dirty="0" smtClean="0"/>
              <a:t>[the </a:t>
            </a:r>
            <a:r>
              <a:rPr lang="en-GB" sz="2000" dirty="0" smtClean="0">
                <a:solidFill>
                  <a:srgbClr val="0000FF"/>
                </a:solidFill>
              </a:rPr>
              <a:t>blue</a:t>
            </a:r>
            <a:r>
              <a:rPr lang="en-GB" sz="2000" dirty="0" smtClean="0"/>
              <a:t> and </a:t>
            </a:r>
            <a:r>
              <a:rPr lang="en-GB" sz="2000" dirty="0" smtClean="0">
                <a:solidFill>
                  <a:srgbClr val="FF0000"/>
                </a:solidFill>
              </a:rPr>
              <a:t>red</a:t>
            </a:r>
            <a:r>
              <a:rPr lang="en-GB" sz="2000" dirty="0" smtClean="0"/>
              <a:t> points]</a:t>
            </a:r>
          </a:p>
          <a:p>
            <a:endParaRPr lang="en-GB" sz="2000" dirty="0" smtClean="0"/>
          </a:p>
          <a:p>
            <a:r>
              <a:rPr lang="en-GB" sz="2000" dirty="0" smtClean="0"/>
              <a:t>Count the number of points </a:t>
            </a:r>
            <a:r>
              <a:rPr lang="en-GB" sz="2000" i="1" dirty="0" smtClean="0">
                <a:solidFill>
                  <a:srgbClr val="0000FF"/>
                </a:solidFill>
              </a:rPr>
              <a:t>m</a:t>
            </a:r>
            <a:r>
              <a:rPr lang="en-GB" sz="2000" dirty="0" smtClean="0"/>
              <a:t> that lie inside the </a:t>
            </a:r>
            <a:r>
              <a:rPr lang="en-GB" sz="2000" dirty="0" smtClean="0">
                <a:solidFill>
                  <a:srgbClr val="0000FF"/>
                </a:solidFill>
              </a:rPr>
              <a:t>circle</a:t>
            </a:r>
            <a:r>
              <a:rPr lang="en-GB" sz="2000" dirty="0" smtClean="0"/>
              <a:t> [the </a:t>
            </a:r>
            <a:r>
              <a:rPr lang="en-GB" sz="2000" dirty="0" smtClean="0">
                <a:solidFill>
                  <a:srgbClr val="0000FF"/>
                </a:solidFill>
              </a:rPr>
              <a:t>blue</a:t>
            </a:r>
            <a:r>
              <a:rPr lang="en-GB" sz="2000" dirty="0" smtClean="0"/>
              <a:t> points]</a:t>
            </a:r>
          </a:p>
          <a:p>
            <a:endParaRPr lang="en-GB" sz="2000" dirty="0" smtClean="0"/>
          </a:p>
          <a:p>
            <a:r>
              <a:rPr lang="en-GB" sz="2000" dirty="0" smtClean="0"/>
              <a:t>The ratio </a:t>
            </a:r>
            <a:r>
              <a:rPr lang="en-GB" sz="2000" i="1" dirty="0" smtClean="0"/>
              <a:t>4</a:t>
            </a:r>
            <a:r>
              <a:rPr lang="en-GB" sz="2000" i="1" dirty="0" smtClean="0">
                <a:solidFill>
                  <a:srgbClr val="0000FF"/>
                </a:solidFill>
              </a:rPr>
              <a:t>m</a:t>
            </a:r>
            <a:r>
              <a:rPr lang="en-GB" sz="2000" i="1" dirty="0" smtClean="0"/>
              <a:t>/</a:t>
            </a:r>
            <a:r>
              <a:rPr lang="en-GB" sz="2000" i="1" dirty="0" smtClean="0">
                <a:solidFill>
                  <a:srgbClr val="0000FF"/>
                </a:solidFill>
              </a:rPr>
              <a:t>n</a:t>
            </a:r>
            <a:r>
              <a:rPr lang="en-GB" sz="2000" dirty="0" smtClean="0"/>
              <a:t> is then an approximation to the area of the circle (the area of the square being 4 units</a:t>
            </a:r>
            <a:r>
              <a:rPr lang="en-GB" sz="2400" baseline="30000" dirty="0" smtClean="0"/>
              <a:t>2</a:t>
            </a:r>
            <a:r>
              <a:rPr lang="en-GB" sz="2000" dirty="0" smtClean="0"/>
              <a:t>)</a:t>
            </a:r>
          </a:p>
          <a:p>
            <a:r>
              <a:rPr lang="en-GB" sz="2000" dirty="0" smtClean="0"/>
              <a:t>and therefore an approximation to 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  <a:sym typeface="Symbol"/>
              </a:rPr>
              <a:t></a:t>
            </a:r>
            <a:r>
              <a:rPr lang="en-GB" sz="2000" dirty="0" smtClean="0"/>
              <a:t>.</a:t>
            </a:r>
          </a:p>
          <a:p>
            <a:endParaRPr lang="en-GB" sz="2000" dirty="0" smtClean="0"/>
          </a:p>
          <a:p>
            <a:r>
              <a:rPr lang="en-GB" dirty="0" smtClean="0"/>
              <a:t>	-1.0 ≤ </a:t>
            </a:r>
            <a:r>
              <a:rPr lang="en-GB" i="1" dirty="0" smtClean="0">
                <a:solidFill>
                  <a:srgbClr val="0000FF"/>
                </a:solidFill>
              </a:rPr>
              <a:t>x</a:t>
            </a:r>
            <a:r>
              <a:rPr lang="en-GB" dirty="0" smtClean="0"/>
              <a:t> &lt; +1.0</a:t>
            </a:r>
          </a:p>
          <a:p>
            <a:r>
              <a:rPr lang="en-GB" dirty="0" smtClean="0"/>
              <a:t>	-1.0 ≤ </a:t>
            </a:r>
            <a:r>
              <a:rPr lang="en-GB" i="1" dirty="0" smtClean="0">
                <a:solidFill>
                  <a:srgbClr val="0000FF"/>
                </a:solidFill>
              </a:rPr>
              <a:t>y</a:t>
            </a:r>
            <a:r>
              <a:rPr lang="en-GB" dirty="0" smtClean="0"/>
              <a:t> &lt; +1.0</a:t>
            </a:r>
            <a:endParaRPr lang="en-GB" dirty="0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3891799" y="1121980"/>
            <a:ext cx="4718801" cy="4718801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04800" y="2286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Monte Carlo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762000"/>
            <a:ext cx="6553200" cy="47705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cstdlib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100000;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2.0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rand()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/(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RAND_MAX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1.0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-1.0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2.0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rand()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/(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RAND_MAX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1.0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-1.0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if (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 1.0 )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++;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4.0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62800" y="1352490"/>
            <a:ext cx="12954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3.14376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00" y="2485825"/>
            <a:ext cx="1219200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.84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3.1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288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3.14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307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3.1416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2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3.14159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10400" y="2225695"/>
            <a:ext cx="609600" cy="17851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n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2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4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6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GB" sz="2000" b="1" baseline="30000" dirty="0" smtClean="0">
                <a:latin typeface="Courier New" pitchFamily="49" charset="0"/>
                <a:cs typeface="Courier New" pitchFamily="49" charset="0"/>
              </a:rPr>
              <a:t>8</a:t>
            </a:r>
            <a:endParaRPr lang="en-GB" b="1" baseline="30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  <a:sym typeface="Symbol"/>
              </a:rPr>
              <a:t> </a:t>
            </a:r>
            <a:endParaRPr lang="en-GB" sz="20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6600" y="1920895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Convergence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4130695"/>
            <a:ext cx="1981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 smtClean="0"/>
              <a:t>A factor of 100 increase in 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GB" dirty="0" smtClean="0"/>
              <a:t> yields a factor of 10 improvement in accuracy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086600" y="6096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 for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b="1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= 10</a:t>
            </a:r>
            <a:r>
              <a:rPr lang="en-GB" sz="2000" baseline="30000" dirty="0" smtClean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" y="5715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method works! but requires very large statistics to obtain good accuracy.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029200" y="838200"/>
            <a:ext cx="167640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dirty="0" smtClean="0"/>
              <a:t>-1.0 ≤ </a:t>
            </a:r>
            <a:r>
              <a:rPr lang="en-GB" i="1" dirty="0" smtClean="0">
                <a:solidFill>
                  <a:srgbClr val="0000FF"/>
                </a:solidFill>
              </a:rPr>
              <a:t>x</a:t>
            </a:r>
            <a:r>
              <a:rPr lang="en-GB" dirty="0" smtClean="0"/>
              <a:t> &lt; +1.0</a:t>
            </a:r>
          </a:p>
          <a:p>
            <a:r>
              <a:rPr lang="en-GB" dirty="0" smtClean="0"/>
              <a:t>-1.0 ≤ </a:t>
            </a:r>
            <a:r>
              <a:rPr lang="en-GB" i="1" dirty="0" smtClean="0">
                <a:solidFill>
                  <a:srgbClr val="0000FF"/>
                </a:solidFill>
              </a:rPr>
              <a:t>y</a:t>
            </a:r>
            <a:r>
              <a:rPr lang="en-GB" dirty="0" smtClean="0"/>
              <a:t> &lt; +1.0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/>
      <p:bldP spid="13" grpId="0"/>
      <p:bldP spid="15" grpId="0"/>
      <p:bldP spid="17" grpId="0"/>
      <p:bldP spid="18" grpId="0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4441</TotalTime>
  <Words>1792</Words>
  <Application>Microsoft Office PowerPoint</Application>
  <PresentationFormat>On-screen Show (4:3)</PresentationFormat>
  <Paragraphs>464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Bitmap Image</vt:lpstr>
      <vt:lpstr> </vt:lpstr>
      <vt:lpstr>Introduction</vt:lpstr>
      <vt:lpstr>The rand() function</vt:lpstr>
      <vt:lpstr>Slide 4</vt:lpstr>
      <vt:lpstr>Slide 5</vt:lpstr>
      <vt:lpstr>Slide 6</vt:lpstr>
      <vt:lpstr>Slide 7</vt:lpstr>
      <vt:lpstr>Slide 8</vt:lpstr>
      <vt:lpstr>Slide 9</vt:lpstr>
      <vt:lpstr>Maxima/Minima </vt:lpstr>
      <vt:lpstr>Slide 11</vt:lpstr>
      <vt:lpstr>Optimization </vt:lpstr>
      <vt:lpstr>Slide 13</vt:lpstr>
      <vt:lpstr>Probability and Counting Experiments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Andrew Beddall;Ahmet Bingül</dc:creator>
  <cp:lastModifiedBy>Andrew</cp:lastModifiedBy>
  <cp:revision>538</cp:revision>
  <dcterms:created xsi:type="dcterms:W3CDTF">2006-08-16T00:00:00Z</dcterms:created>
  <dcterms:modified xsi:type="dcterms:W3CDTF">2011-05-28T15:57:28Z</dcterms:modified>
</cp:coreProperties>
</file>