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95" r:id="rId2"/>
    <p:sldId id="258" r:id="rId3"/>
    <p:sldId id="260" r:id="rId4"/>
    <p:sldId id="272" r:id="rId5"/>
    <p:sldId id="309" r:id="rId6"/>
    <p:sldId id="259" r:id="rId7"/>
    <p:sldId id="313" r:id="rId8"/>
    <p:sldId id="310" r:id="rId9"/>
    <p:sldId id="311" r:id="rId10"/>
    <p:sldId id="312" r:id="rId11"/>
    <p:sldId id="326" r:id="rId12"/>
    <p:sldId id="316" r:id="rId13"/>
    <p:sldId id="318" r:id="rId14"/>
    <p:sldId id="324" r:id="rId15"/>
    <p:sldId id="325" r:id="rId16"/>
    <p:sldId id="317" r:id="rId17"/>
    <p:sldId id="327" r:id="rId18"/>
    <p:sldId id="320" r:id="rId19"/>
    <p:sldId id="322" r:id="rId20"/>
    <p:sldId id="328" r:id="rId21"/>
    <p:sldId id="331" r:id="rId22"/>
    <p:sldId id="332" r:id="rId23"/>
    <p:sldId id="333" r:id="rId24"/>
    <p:sldId id="334" r:id="rId25"/>
    <p:sldId id="335" r:id="rId26"/>
    <p:sldId id="336" r:id="rId27"/>
    <p:sldId id="329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DD71"/>
    <a:srgbClr val="FFFFBA"/>
    <a:srgbClr val="FFDCBE"/>
    <a:srgbClr val="C800C8"/>
    <a:srgbClr val="FF66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260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AB7FA-890C-415E-AD63-997DD130EBF6}" type="datetimeFigureOut">
              <a:rPr lang="en-US" smtClean="0"/>
              <a:pPr/>
              <a:t>5/28/2011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B5682-EB98-4C98-92BA-5E411D33CBB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30729F-A4D4-4985-A494-E5413E4D1CF2}" type="datetimeFigureOut">
              <a:rPr lang="en-US"/>
              <a:pPr>
                <a:defRPr/>
              </a:pPr>
              <a:t>5/28/2011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BFEF85-8096-488C-9789-D5F1B430D2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5147BB-3368-4C15-BD78-D18F9306868E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8825" cy="3427413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08451-30FE-4C0A-B67C-D0003E3E5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E0962-80DB-4904-BD1A-B834FCBED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3B86E-3813-4C54-9DC2-9E8FED0F5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67A04-2163-4F5B-B489-B7D0DCBA6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D52BF-48B0-4C24-97F8-6DA608286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25BB2-B518-4D29-8F4A-BB4EF013B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E47FB-D1C1-4832-A5B8-C783F711F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BA197-BACD-420E-A58D-BF778FBED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0EAE2-E61D-4286-B1B8-179EDF6ED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00E08-C4BE-445E-AD7A-6ABC7C708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68728-5F93-47FE-BD01-B43F0A76C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EEE 241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F4093A-C135-4CBE-854F-812108988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n.wikipedia.org/wiki/Numerical_method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333375"/>
            <a:ext cx="7772400" cy="792163"/>
          </a:xfrm>
        </p:spPr>
        <p:txBody>
          <a:bodyPr/>
          <a:lstStyle/>
          <a:p>
            <a:pPr eaLnBrk="1" hangingPunct="1"/>
            <a:r>
              <a:rPr lang="de-DE" smtClean="0"/>
              <a:t> </a:t>
            </a:r>
          </a:p>
        </p:txBody>
      </p:sp>
      <p:sp>
        <p:nvSpPr>
          <p:cNvPr id="1030" name="TextBox 8"/>
          <p:cNvSpPr txBox="1">
            <a:spLocks noChangeArrowheads="1"/>
          </p:cNvSpPr>
          <p:nvPr/>
        </p:nvSpPr>
        <p:spPr bwMode="auto">
          <a:xfrm>
            <a:off x="642938" y="2035076"/>
            <a:ext cx="644366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0"/>
              </a:spcBef>
              <a:defRPr/>
            </a:pPr>
            <a:r>
              <a:rPr lang="en-GB" sz="3600" b="1" dirty="0" smtClean="0"/>
              <a:t> </a:t>
            </a:r>
            <a:endParaRPr lang="en-GB" sz="3600" b="1" dirty="0"/>
          </a:p>
          <a:p>
            <a:pPr algn="l">
              <a:spcBef>
                <a:spcPct val="0"/>
              </a:spcBef>
              <a:defRPr/>
            </a:pPr>
            <a:endParaRPr lang="en-GB" sz="3600" dirty="0"/>
          </a:p>
          <a:p>
            <a:pPr>
              <a:defRPr/>
            </a:pPr>
            <a:r>
              <a:rPr lang="en-GB" sz="4000" dirty="0" smtClean="0">
                <a:solidFill>
                  <a:srgbClr val="0070C0"/>
                </a:solidFill>
              </a:rPr>
              <a:t>Numerical Methods</a:t>
            </a:r>
          </a:p>
          <a:p>
            <a:pPr>
              <a:defRPr/>
            </a:pPr>
            <a:r>
              <a:rPr lang="en-GB" sz="2800" dirty="0" smtClean="0">
                <a:solidFill>
                  <a:srgbClr val="0070C0"/>
                </a:solidFill>
              </a:rPr>
              <a:t>Some example applications in C++</a:t>
            </a:r>
            <a:r>
              <a:rPr lang="en-GB" sz="3200" b="1" dirty="0" smtClean="0">
                <a:solidFill>
                  <a:srgbClr val="0070C0"/>
                </a:solidFill>
              </a:rPr>
              <a:t> </a:t>
            </a:r>
          </a:p>
        </p:txBody>
      </p:sp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6019800" y="1143000"/>
          <a:ext cx="2505075" cy="2592387"/>
        </p:xfrm>
        <a:graphic>
          <a:graphicData uri="http://schemas.openxmlformats.org/presentationml/2006/ole">
            <p:oleObj spid="_x0000_s2051" name="Bitmap Image" r:id="rId4" imgW="3048426" imgH="3153215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60000" y="432000"/>
            <a:ext cx="8991600" cy="129266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more difficult problem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So far the CDA does not look so useful, we have only solved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trivial problem. Let’s try a more difficult function:</a:t>
            </a:r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701263"/>
            <a:ext cx="5029200" cy="317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228600" y="4826325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Analytical solution</a:t>
            </a:r>
            <a:endParaRPr lang="en-GB" i="1" dirty="0"/>
          </a:p>
        </p:txBody>
      </p:sp>
      <p:pic>
        <p:nvPicPr>
          <p:cNvPr id="2151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" y="5181600"/>
            <a:ext cx="885444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 flipH="1" flipV="1">
            <a:off x="2783649" y="3727525"/>
            <a:ext cx="1548000" cy="0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480719" y="2819400"/>
            <a:ext cx="152400" cy="152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657600" y="273825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Evaluate </a:t>
            </a:r>
            <a:r>
              <a:rPr lang="en-GB" sz="2000" i="1" dirty="0" smtClean="0"/>
              <a:t>f’(4)</a:t>
            </a:r>
            <a:endParaRPr lang="en-GB" sz="2000" i="1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2734" y="5748338"/>
            <a:ext cx="1763266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 animBg="1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Adapt the C++ code for the new calculation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1092145"/>
            <a:ext cx="7010400" cy="44704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Central-Difference Approximation (CDA)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// for the derivative of a function f(x).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cmath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double f(double x)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return x*log(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pow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(x+5,x))/(2*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x+pow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(3,x));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5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double x=4.0, h=0.01;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cda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= (f(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x+h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)-f(x-h))/(2*h);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 cout &lt;&lt; "f'(" &lt;&lt; x &lt;&lt; ") = " &lt;&lt; </a:t>
            </a:r>
            <a:r>
              <a:rPr lang="fr-FR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cda</a:t>
            </a:r>
            <a:r>
              <a:rPr lang="fr-F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fr-FR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fr-F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0" y="3048000"/>
            <a:ext cx="12954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500911"/>
            <a:ext cx="28956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f'(4) = -0.186348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43800" y="40386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error is +0.000002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Numerical integration</a:t>
            </a:r>
            <a:endParaRPr lang="en-GB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3400" y="1017925"/>
            <a:ext cx="81534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Aim</a:t>
            </a:r>
          </a:p>
          <a:p>
            <a:endParaRPr lang="en-GB" sz="1000" dirty="0" smtClean="0"/>
          </a:p>
          <a:p>
            <a:r>
              <a:rPr lang="en-GB" sz="2200" dirty="0" smtClean="0"/>
              <a:t>We wish to perform numerically</a:t>
            </a:r>
          </a:p>
          <a:p>
            <a:r>
              <a:rPr lang="en-GB" sz="2200" dirty="0" smtClean="0"/>
              <a:t>the following integral:</a:t>
            </a:r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r>
              <a:rPr lang="en-GB" sz="2200" dirty="0" smtClean="0"/>
              <a:t>This is simply the area under the curve </a:t>
            </a:r>
            <a:r>
              <a:rPr lang="en-GB" sz="2200" i="1" dirty="0" smtClean="0"/>
              <a:t>f(x)</a:t>
            </a:r>
            <a:r>
              <a:rPr lang="en-GB" sz="2200" dirty="0" smtClean="0"/>
              <a:t> between </a:t>
            </a:r>
            <a:r>
              <a:rPr lang="en-GB" sz="2200" i="1" dirty="0" smtClean="0"/>
              <a:t>a</a:t>
            </a:r>
            <a:r>
              <a:rPr lang="en-GB" sz="2200" dirty="0" smtClean="0"/>
              <a:t> and </a:t>
            </a:r>
            <a:r>
              <a:rPr lang="en-GB" sz="2200" i="1" dirty="0" smtClean="0"/>
              <a:t>b</a:t>
            </a:r>
            <a:r>
              <a:rPr lang="en-GB" sz="2200" dirty="0" smtClean="0"/>
              <a:t>.</a:t>
            </a:r>
          </a:p>
          <a:p>
            <a:endParaRPr lang="en-GB" sz="2200" dirty="0" smtClean="0"/>
          </a:p>
          <a:p>
            <a:r>
              <a:rPr lang="en-GB" sz="2200" dirty="0" smtClean="0"/>
              <a:t>For example, </a:t>
            </a:r>
          </a:p>
          <a:p>
            <a:endParaRPr lang="en-GB" sz="2200" dirty="0" smtClean="0"/>
          </a:p>
          <a:p>
            <a:r>
              <a:rPr lang="en-GB" sz="2200" dirty="0" smtClean="0"/>
              <a:t>How can we perform this numerically?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646453"/>
            <a:ext cx="2209800" cy="104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60000">
            <a:off x="4969617" y="1244692"/>
            <a:ext cx="3753356" cy="2534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4495800"/>
            <a:ext cx="3124200" cy="68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426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Formulating an algorithm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09800"/>
            <a:ext cx="6082665" cy="401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81480"/>
            <a:ext cx="2438400" cy="52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 rot="10800000" flipV="1">
            <a:off x="1143002" y="2743200"/>
            <a:ext cx="4648198" cy="243839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4334986" y="4211291"/>
            <a:ext cx="2959924" cy="2374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878936" y="5439066"/>
            <a:ext cx="540000" cy="1187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1000" y="990600"/>
            <a:ext cx="792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A first approximation can be obtained by forming a trapezoid.</a:t>
            </a:r>
            <a:endParaRPr lang="en-GB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3048000" y="1516559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C00000"/>
                </a:solidFill>
              </a:rPr>
              <a:t>Trapezoid area</a:t>
            </a:r>
          </a:p>
          <a:p>
            <a:r>
              <a:rPr lang="en-GB" sz="2200" i="1" dirty="0" smtClean="0">
                <a:solidFill>
                  <a:srgbClr val="C00000"/>
                </a:solidFill>
              </a:rPr>
              <a:t>= ½ (f(2)+f(4)) (4-2) = ½ (26+148) (2) = </a:t>
            </a:r>
            <a:r>
              <a:rPr lang="en-GB" sz="2200" b="1" i="1" dirty="0" smtClean="0">
                <a:solidFill>
                  <a:srgbClr val="C00000"/>
                </a:solidFill>
              </a:rPr>
              <a:t>174</a:t>
            </a:r>
            <a:r>
              <a:rPr lang="en-GB" sz="2200" dirty="0" smtClean="0"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2971800"/>
            <a:ext cx="24231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TextBox 33"/>
          <p:cNvSpPr txBox="1"/>
          <p:nvPr/>
        </p:nvSpPr>
        <p:spPr>
          <a:xfrm>
            <a:off x="838200" y="525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C00000"/>
                </a:solidFill>
              </a:rPr>
              <a:t>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791200" y="525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C00000"/>
                </a:solidFill>
              </a:rPr>
              <a:t>b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24600" y="3573959"/>
            <a:ext cx="228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The error in the result is16%</a:t>
            </a: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4" grpId="0"/>
      <p:bldP spid="35" grpId="0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09800"/>
            <a:ext cx="6082665" cy="401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81480"/>
            <a:ext cx="2438400" cy="52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 rot="10800000" flipV="1">
            <a:off x="1143000" y="4307774"/>
            <a:ext cx="2362200" cy="87382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4334986" y="4211291"/>
            <a:ext cx="2959924" cy="2374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909252" y="5444044"/>
            <a:ext cx="516577" cy="253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0000" y="432000"/>
            <a:ext cx="739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An improved approximation can be obtained by forming</a:t>
            </a:r>
          </a:p>
          <a:p>
            <a:r>
              <a:rPr lang="en-GB" sz="2200" u="sng" dirty="0" smtClean="0"/>
              <a:t>two</a:t>
            </a:r>
            <a:r>
              <a:rPr lang="en-GB" sz="2200" dirty="0" smtClean="0"/>
              <a:t> trapezoids.</a:t>
            </a:r>
            <a:endParaRPr lang="en-GB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2971800" y="990600"/>
            <a:ext cx="594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C00000"/>
                </a:solidFill>
              </a:rPr>
              <a:t>Trapezoid area</a:t>
            </a:r>
          </a:p>
          <a:p>
            <a:r>
              <a:rPr lang="en-GB" sz="2200" i="1" dirty="0" smtClean="0">
                <a:solidFill>
                  <a:srgbClr val="C00000"/>
                </a:solidFill>
              </a:rPr>
              <a:t>= ½ (f(2)+f(3)) (3-2) + ½ (f(3)+f(4)) (4-3) = </a:t>
            </a:r>
            <a:r>
              <a:rPr lang="en-GB" sz="2200" b="1" i="1" dirty="0" smtClean="0">
                <a:solidFill>
                  <a:srgbClr val="C00000"/>
                </a:solidFill>
              </a:rPr>
              <a:t>156</a:t>
            </a:r>
            <a:endParaRPr lang="en-GB" sz="2200" b="1" dirty="0"/>
          </a:p>
        </p:txBody>
      </p:sp>
      <p:cxnSp>
        <p:nvCxnSpPr>
          <p:cNvPr id="13" name="Straight Connector 12"/>
          <p:cNvCxnSpPr/>
          <p:nvPr/>
        </p:nvCxnSpPr>
        <p:spPr>
          <a:xfrm rot="10800000" flipV="1">
            <a:off x="3493325" y="2714500"/>
            <a:ext cx="2362200" cy="1600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815263" y="4969015"/>
            <a:ext cx="1368000" cy="1187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38200" y="525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C00000"/>
                </a:solidFill>
              </a:rPr>
              <a:t>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791200" y="525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C00000"/>
                </a:solidFill>
              </a:rPr>
              <a:t>b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324600" y="3573959"/>
            <a:ext cx="228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The error in the result is 4%</a:t>
            </a:r>
            <a:endParaRPr lang="en-GB" sz="2200" dirty="0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2971800"/>
            <a:ext cx="24231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09800"/>
            <a:ext cx="6082665" cy="401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81480"/>
            <a:ext cx="2438400" cy="52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 rot="10800000" flipV="1">
            <a:off x="2286000" y="4314700"/>
            <a:ext cx="1219200" cy="5334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4323111" y="4211291"/>
            <a:ext cx="2959924" cy="2374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909252" y="5444044"/>
            <a:ext cx="516577" cy="2533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0000" y="432000"/>
            <a:ext cx="2209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u="sng" dirty="0" smtClean="0"/>
              <a:t>Four</a:t>
            </a:r>
            <a:r>
              <a:rPr lang="en-GB" sz="2200" dirty="0" smtClean="0"/>
              <a:t> trapezoids.</a:t>
            </a:r>
            <a:endParaRPr lang="en-GB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2743200" y="443805"/>
            <a:ext cx="586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C00000"/>
                </a:solidFill>
              </a:rPr>
              <a:t>Trapezoid area</a:t>
            </a:r>
          </a:p>
          <a:p>
            <a:r>
              <a:rPr lang="en-GB" sz="2000" i="1" dirty="0" smtClean="0">
                <a:solidFill>
                  <a:srgbClr val="C00000"/>
                </a:solidFill>
              </a:rPr>
              <a:t>= ½ </a:t>
            </a:r>
            <a:r>
              <a:rPr lang="en-GB" i="1" dirty="0" smtClean="0">
                <a:solidFill>
                  <a:srgbClr val="C00000"/>
                </a:solidFill>
              </a:rPr>
              <a:t>(f(2.0)+f(2.5)) (2.5-2.0) </a:t>
            </a:r>
            <a:r>
              <a:rPr lang="en-GB" sz="2000" i="1" dirty="0" smtClean="0">
                <a:solidFill>
                  <a:srgbClr val="C00000"/>
                </a:solidFill>
              </a:rPr>
              <a:t>+ ½ </a:t>
            </a:r>
            <a:r>
              <a:rPr lang="en-GB" i="1" dirty="0" smtClean="0">
                <a:solidFill>
                  <a:srgbClr val="C00000"/>
                </a:solidFill>
              </a:rPr>
              <a:t>(f(2.5)+f(3.0)) (3.0-2.5)</a:t>
            </a:r>
            <a:endParaRPr lang="en-GB" sz="2000" i="1" dirty="0" smtClean="0">
              <a:solidFill>
                <a:srgbClr val="C00000"/>
              </a:solidFill>
            </a:endParaRPr>
          </a:p>
          <a:p>
            <a:r>
              <a:rPr lang="en-GB" sz="2000" i="1" dirty="0" smtClean="0">
                <a:solidFill>
                  <a:srgbClr val="C00000"/>
                </a:solidFill>
              </a:rPr>
              <a:t>+ ½ </a:t>
            </a:r>
            <a:r>
              <a:rPr lang="en-GB" i="1" dirty="0" smtClean="0">
                <a:solidFill>
                  <a:srgbClr val="C00000"/>
                </a:solidFill>
              </a:rPr>
              <a:t>(f(3.0)+f(3.5)) (3.5-3.0) </a:t>
            </a:r>
            <a:r>
              <a:rPr lang="en-GB" sz="2000" i="1" dirty="0" smtClean="0">
                <a:solidFill>
                  <a:srgbClr val="C00000"/>
                </a:solidFill>
              </a:rPr>
              <a:t>+ ½ </a:t>
            </a:r>
            <a:r>
              <a:rPr lang="en-GB" i="1" dirty="0" smtClean="0">
                <a:solidFill>
                  <a:srgbClr val="C00000"/>
                </a:solidFill>
              </a:rPr>
              <a:t>(f(3.5)+f(4.0)) (4.0-3.5)</a:t>
            </a:r>
          </a:p>
          <a:p>
            <a:r>
              <a:rPr lang="en-GB" sz="2200" i="1" dirty="0" smtClean="0">
                <a:solidFill>
                  <a:srgbClr val="C00000"/>
                </a:solidFill>
              </a:rPr>
              <a:t>= </a:t>
            </a:r>
            <a:r>
              <a:rPr lang="en-GB" sz="2200" b="1" i="1" dirty="0" smtClean="0">
                <a:solidFill>
                  <a:srgbClr val="C00000"/>
                </a:solidFill>
              </a:rPr>
              <a:t>151.5</a:t>
            </a:r>
            <a:endParaRPr lang="en-GB" sz="2200" b="1" dirty="0"/>
          </a:p>
        </p:txBody>
      </p:sp>
      <p:cxnSp>
        <p:nvCxnSpPr>
          <p:cNvPr id="13" name="Straight Connector 12"/>
          <p:cNvCxnSpPr/>
          <p:nvPr/>
        </p:nvCxnSpPr>
        <p:spPr>
          <a:xfrm rot="10800000" flipV="1">
            <a:off x="3505200" y="3628900"/>
            <a:ext cx="1143002" cy="6858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815263" y="4969015"/>
            <a:ext cx="1368000" cy="1187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38200" y="525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C00000"/>
                </a:solidFill>
              </a:rPr>
              <a:t>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791200" y="525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C00000"/>
                </a:solidFill>
              </a:rPr>
              <a:t>b</a:t>
            </a:r>
            <a:endParaRPr lang="en-GB" sz="2400" dirty="0">
              <a:solidFill>
                <a:srgbClr val="C000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16200000" flipH="1">
            <a:off x="1889625" y="5271125"/>
            <a:ext cx="864000" cy="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3628137" y="4647437"/>
            <a:ext cx="2052000" cy="1187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0800000" flipV="1">
            <a:off x="4631375" y="2726373"/>
            <a:ext cx="1219200" cy="91440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0800000" flipV="1">
            <a:off x="1171700" y="4824350"/>
            <a:ext cx="1166750" cy="3523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324600" y="3573959"/>
            <a:ext cx="228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The error in the result is 1%</a:t>
            </a:r>
            <a:endParaRPr lang="en-GB" sz="2200" dirty="0"/>
          </a:p>
        </p:txBody>
      </p:sp>
      <p:sp>
        <p:nvSpPr>
          <p:cNvPr id="46" name="TextBox 45"/>
          <p:cNvSpPr txBox="1"/>
          <p:nvPr/>
        </p:nvSpPr>
        <p:spPr>
          <a:xfrm>
            <a:off x="6705600" y="4388584"/>
            <a:ext cx="2286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i="1" dirty="0" smtClean="0">
              <a:solidFill>
                <a:srgbClr val="C00000"/>
              </a:solidFill>
            </a:endParaRPr>
          </a:p>
          <a:p>
            <a:r>
              <a:rPr lang="en-GB" sz="2200" i="1" dirty="0" smtClean="0">
                <a:solidFill>
                  <a:srgbClr val="C00000"/>
                </a:solidFill>
              </a:rPr>
              <a:t>The error </a:t>
            </a:r>
            <a:r>
              <a:rPr lang="en-GB" sz="2400" i="1" dirty="0" smtClean="0">
                <a:solidFill>
                  <a:srgbClr val="C00000"/>
                </a:solidFill>
                <a:sym typeface="Symbol"/>
              </a:rPr>
              <a:t></a:t>
            </a:r>
            <a:r>
              <a:rPr lang="en-GB" sz="2200" i="1" dirty="0" smtClean="0">
                <a:solidFill>
                  <a:srgbClr val="C00000"/>
                </a:solidFill>
                <a:sym typeface="Symbol"/>
              </a:rPr>
              <a:t> 1/n</a:t>
            </a:r>
            <a:r>
              <a:rPr lang="en-GB" sz="2400" i="1" baseline="30000" dirty="0" smtClean="0">
                <a:solidFill>
                  <a:srgbClr val="C00000"/>
                </a:solidFill>
                <a:sym typeface="Symbol"/>
              </a:rPr>
              <a:t>2</a:t>
            </a:r>
            <a:r>
              <a:rPr lang="en-GB" sz="2200" i="1" dirty="0" smtClean="0">
                <a:solidFill>
                  <a:srgbClr val="C00000"/>
                </a:solidFill>
                <a:sym typeface="Symbol"/>
              </a:rPr>
              <a:t> </a:t>
            </a:r>
          </a:p>
          <a:p>
            <a:r>
              <a:rPr lang="en-GB" sz="2200" i="1" dirty="0" smtClean="0">
                <a:solidFill>
                  <a:srgbClr val="C00000"/>
                </a:solidFill>
                <a:sym typeface="Symbol"/>
              </a:rPr>
              <a:t>where n is the </a:t>
            </a:r>
          </a:p>
          <a:p>
            <a:r>
              <a:rPr lang="en-GB" sz="2200" i="1" dirty="0" smtClean="0">
                <a:solidFill>
                  <a:srgbClr val="C00000"/>
                </a:solidFill>
                <a:sym typeface="Symbol"/>
              </a:rPr>
              <a:t>number of trapezoids.</a:t>
            </a:r>
            <a:endParaRPr lang="en-GB" sz="2200" i="1" dirty="0">
              <a:solidFill>
                <a:srgbClr val="C00000"/>
              </a:solidFill>
            </a:endParaRPr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2971800"/>
            <a:ext cx="24231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0000">
            <a:off x="40061" y="916049"/>
            <a:ext cx="9080886" cy="4873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426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Formulating an algorithm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1066800"/>
            <a:ext cx="419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Generalising the procedure:</a:t>
            </a: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Algorithm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" y="1219200"/>
            <a:ext cx="8001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i="1" dirty="0" smtClean="0">
                <a:solidFill>
                  <a:srgbClr val="C00000"/>
                </a:solidFill>
              </a:rPr>
              <a:t>1. Define the function:</a:t>
            </a: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r>
              <a:rPr lang="en-GB" sz="2200" i="1" dirty="0" smtClean="0">
                <a:solidFill>
                  <a:srgbClr val="C00000"/>
                </a:solidFill>
              </a:rPr>
              <a:t>2. Set the limits of the integral, and the number of trapezoids: </a:t>
            </a: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i="1" dirty="0" smtClean="0">
              <a:solidFill>
                <a:srgbClr val="C00000"/>
              </a:solidFill>
            </a:endParaRPr>
          </a:p>
          <a:p>
            <a:r>
              <a:rPr lang="en-GB" sz="2200" i="1" dirty="0" smtClean="0">
                <a:solidFill>
                  <a:srgbClr val="C00000"/>
                </a:solidFill>
              </a:rPr>
              <a:t>3. Set</a:t>
            </a: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r>
              <a:rPr lang="en-GB" sz="2200" i="1" dirty="0" smtClean="0">
                <a:solidFill>
                  <a:srgbClr val="C00000"/>
                </a:solidFill>
              </a:rPr>
              <a:t>4. Calculate the ETF as</a:t>
            </a: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r>
              <a:rPr lang="en-GB" sz="2200" i="1" dirty="0" smtClean="0">
                <a:solidFill>
                  <a:srgbClr val="C00000"/>
                </a:solidFill>
              </a:rPr>
              <a:t>5. Output the result.</a:t>
            </a:r>
            <a:endParaRPr lang="en-GB" sz="2200" i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24384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i="1" dirty="0" smtClean="0"/>
              <a:t>a = 2, b = 4, n = 100 </a:t>
            </a:r>
            <a:endParaRPr lang="en-GB" sz="2200" i="1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1143000"/>
            <a:ext cx="2438400" cy="52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3124200"/>
            <a:ext cx="1524000" cy="70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0000">
            <a:off x="1144311" y="4236699"/>
            <a:ext cx="524691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1066800"/>
            <a:ext cx="6705600" cy="50475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// Numerical integration via the Extended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// Trapezoidal Formula (ETF)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f(double x)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{ return 2*x*x*x + 5*x;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=2.0,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=4.0;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=100;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)/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f(a)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f(b)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)/2;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=1;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++) 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f(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&lt;&lt; "The integral = " &lt;&lt; </a:t>
            </a:r>
            <a:r>
              <a:rPr lang="en-GB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24800" y="2540913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10200" y="2971800"/>
            <a:ext cx="35814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The integral = 150.002</a:t>
            </a: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0000">
            <a:off x="4502414" y="51066"/>
            <a:ext cx="4633132" cy="1009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1143000"/>
            <a:ext cx="1295400" cy="59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7315200" y="3429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Error = 0.002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60000" y="432000"/>
            <a:ext cx="89916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more difficult problem</a:t>
            </a: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09800"/>
            <a:ext cx="7543800" cy="3781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4038600"/>
            <a:ext cx="1285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1066800"/>
            <a:ext cx="38385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Connector 11"/>
          <p:cNvCxnSpPr>
            <a:stCxn id="22532" idx="1"/>
          </p:cNvCxnSpPr>
          <p:nvPr/>
        </p:nvCxnSpPr>
        <p:spPr>
          <a:xfrm rot="10800000" flipV="1">
            <a:off x="3962400" y="4224338"/>
            <a:ext cx="1066800" cy="5000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42FAD1-9F7C-41ED-8F0E-7A3504E8B31B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609600" y="1004768"/>
            <a:ext cx="8305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Numerical methods apply algorithms that use </a:t>
            </a:r>
            <a:r>
              <a:rPr lang="en-GB" sz="2200" i="1" dirty="0" smtClean="0">
                <a:latin typeface="Arial" pitchFamily="34" charset="0"/>
                <a:cs typeface="Arial" pitchFamily="34" charset="0"/>
              </a:rPr>
              <a:t>numerical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approximations to solve mathematical problems.</a:t>
            </a:r>
          </a:p>
          <a:p>
            <a:pPr>
              <a:defRPr/>
            </a:pPr>
            <a:endParaRPr lang="en-GB" sz="22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This is in contrast to applying </a:t>
            </a:r>
            <a:r>
              <a:rPr lang="en-GB" sz="2200" i="1" dirty="0" smtClean="0">
                <a:latin typeface="Arial" pitchFamily="34" charset="0"/>
                <a:cs typeface="Arial" pitchFamily="34" charset="0"/>
              </a:rPr>
              <a:t>symbolic analytical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solutions,</a:t>
            </a: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for example </a:t>
            </a:r>
            <a:r>
              <a:rPr lang="en-GB" sz="2200" i="1" dirty="0" smtClean="0">
                <a:latin typeface="Arial" pitchFamily="34" charset="0"/>
                <a:cs typeface="Arial" pitchFamily="34" charset="0"/>
              </a:rPr>
              <a:t>Calculus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defRPr/>
            </a:pPr>
            <a:endParaRPr lang="en-GB" sz="22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We will look at very basic, but useful </a:t>
            </a:r>
            <a:r>
              <a:rPr lang="en-GB" sz="2200" i="1" dirty="0" smtClean="0">
                <a:latin typeface="Arial" pitchFamily="34" charset="0"/>
                <a:cs typeface="Arial" pitchFamily="34" charset="0"/>
              </a:rPr>
              <a:t>numerical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algorithms for:</a:t>
            </a:r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0000">
            <a:off x="375770" y="4117952"/>
            <a:ext cx="2809126" cy="1801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60000">
            <a:off x="3474768" y="4188757"/>
            <a:ext cx="2454556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0000">
            <a:off x="6189693" y="4134345"/>
            <a:ext cx="2257425" cy="202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GB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" y="3581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00FF"/>
                </a:solidFill>
              </a:rPr>
              <a:t>1.Differentiation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2800" y="3581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00FF"/>
                </a:solidFill>
              </a:rPr>
              <a:t>2. Integration</a:t>
            </a:r>
            <a:endParaRPr lang="en-GB" sz="2400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0" y="35814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00FF"/>
                </a:solidFill>
              </a:rPr>
              <a:t>3. Root finding</a:t>
            </a:r>
            <a:endParaRPr lang="en-GB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Adapt the previous 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1039282"/>
            <a:ext cx="6858000" cy="50475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cmath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double f(double x) {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return x * </a:t>
            </a:r>
            <a:r>
              <a:rPr lang="en-GB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pow</a:t>
            </a:r>
            <a:r>
              <a:rPr lang="en-GB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(0.5+exp(-x)*sin(x*x*x),2); 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double a=0.0, b=M_PI;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n=100;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 double h = (b-a)/n;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= (f(a)+f(b))/2;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=1;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&lt;n;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++)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+ f(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a+i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*h);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* h;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&lt;&lt; "The integral = " &lt;&lt;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etf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43800" y="2590800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05400" y="3048000"/>
            <a:ext cx="35814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The integral = 1.46937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91400" y="35814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The error is +0.00030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" grpId="0"/>
      <p:bldP spid="11" grpId="0" animBg="1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Root finding</a:t>
            </a:r>
            <a:endParaRPr lang="en-GB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3400" y="1017925"/>
            <a:ext cx="81534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800" dirty="0" smtClean="0"/>
              <a:t>Aim</a:t>
            </a:r>
          </a:p>
          <a:p>
            <a:pPr>
              <a:spcAft>
                <a:spcPts val="600"/>
              </a:spcAft>
            </a:pPr>
            <a:endParaRPr lang="en-GB" sz="1000" dirty="0" smtClean="0"/>
          </a:p>
          <a:p>
            <a:pPr>
              <a:spcAft>
                <a:spcPts val="600"/>
              </a:spcAft>
            </a:pPr>
            <a:r>
              <a:rPr lang="en-GB" sz="2200" dirty="0" smtClean="0"/>
              <a:t>We wish to find the root </a:t>
            </a:r>
            <a:r>
              <a:rPr lang="en-GB" sz="2200" i="1" dirty="0" smtClean="0"/>
              <a:t>x</a:t>
            </a:r>
            <a:r>
              <a:rPr lang="en-GB" sz="2200" i="1" baseline="-25000" dirty="0" smtClean="0"/>
              <a:t>0</a:t>
            </a:r>
            <a:r>
              <a:rPr lang="en-GB" sz="2200" dirty="0" smtClean="0"/>
              <a:t> of</a:t>
            </a:r>
          </a:p>
          <a:p>
            <a:pPr>
              <a:spcAft>
                <a:spcPts val="600"/>
              </a:spcAft>
            </a:pPr>
            <a:r>
              <a:rPr lang="en-GB" sz="2200" dirty="0" smtClean="0"/>
              <a:t>the function </a:t>
            </a:r>
            <a:r>
              <a:rPr lang="en-GB" sz="2200" i="1" dirty="0" smtClean="0"/>
              <a:t>f(x)</a:t>
            </a:r>
            <a:r>
              <a:rPr lang="en-GB" sz="2200" dirty="0" smtClean="0"/>
              <a:t>;  i.e. </a:t>
            </a:r>
            <a:r>
              <a:rPr lang="en-GB" sz="2200" i="1" dirty="0" smtClean="0"/>
              <a:t>f(x</a:t>
            </a:r>
            <a:r>
              <a:rPr lang="en-GB" sz="2200" i="1" baseline="-25000" dirty="0" smtClean="0"/>
              <a:t>0</a:t>
            </a:r>
            <a:r>
              <a:rPr lang="en-GB" sz="2200" i="1" dirty="0" smtClean="0"/>
              <a:t>)</a:t>
            </a:r>
            <a:r>
              <a:rPr lang="en-GB" sz="2200" dirty="0" smtClean="0"/>
              <a:t> = 0.</a:t>
            </a:r>
          </a:p>
          <a:p>
            <a:pPr>
              <a:spcAft>
                <a:spcPts val="600"/>
              </a:spcAft>
            </a:pPr>
            <a:endParaRPr lang="en-GB" sz="2200" dirty="0" smtClean="0"/>
          </a:p>
          <a:p>
            <a:pPr>
              <a:spcAft>
                <a:spcPts val="600"/>
              </a:spcAft>
            </a:pPr>
            <a:endParaRPr lang="en-GB" sz="2200" dirty="0" smtClean="0"/>
          </a:p>
          <a:p>
            <a:pPr>
              <a:spcAft>
                <a:spcPts val="600"/>
              </a:spcAft>
            </a:pPr>
            <a:endParaRPr lang="en-GB" sz="2200" dirty="0" smtClean="0"/>
          </a:p>
          <a:p>
            <a:pPr>
              <a:spcAft>
                <a:spcPts val="600"/>
              </a:spcAft>
            </a:pPr>
            <a:r>
              <a:rPr lang="en-GB" sz="2200" dirty="0" smtClean="0"/>
              <a:t>How can we perform this numerically?</a:t>
            </a:r>
          </a:p>
          <a:p>
            <a:pPr>
              <a:spcAft>
                <a:spcPts val="600"/>
              </a:spcAft>
            </a:pPr>
            <a:endParaRPr lang="en-GB" sz="2200" dirty="0" smtClean="0"/>
          </a:p>
          <a:p>
            <a:pPr>
              <a:spcAft>
                <a:spcPts val="600"/>
              </a:spcAft>
            </a:pPr>
            <a:r>
              <a:rPr lang="en-GB" sz="2200" dirty="0" smtClean="0"/>
              <a:t>There are many ways to do this.</a:t>
            </a:r>
          </a:p>
          <a:p>
            <a:pPr>
              <a:spcAft>
                <a:spcPts val="600"/>
              </a:spcAft>
            </a:pPr>
            <a:r>
              <a:rPr lang="en-GB" sz="2200" dirty="0" smtClean="0"/>
              <a:t>We will implement the Newton-</a:t>
            </a:r>
            <a:r>
              <a:rPr lang="en-GB" sz="2200" dirty="0" err="1" smtClean="0"/>
              <a:t>Raphson</a:t>
            </a:r>
            <a:r>
              <a:rPr lang="en-GB" sz="2200" dirty="0" smtClean="0"/>
              <a:t> method.... 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0000">
            <a:off x="5355333" y="1395435"/>
            <a:ext cx="2753023" cy="2468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426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Formulating an algorithm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143000"/>
            <a:ext cx="61853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200400"/>
            <a:ext cx="6248400" cy="1485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1143000"/>
            <a:ext cx="2074459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28600"/>
            <a:ext cx="556380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2362200"/>
            <a:ext cx="4267200" cy="1648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4267200"/>
            <a:ext cx="4267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5486400" y="2541181"/>
            <a:ext cx="31242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algorithm so far:</a:t>
            </a:r>
          </a:p>
          <a:p>
            <a:endParaRPr lang="en-GB" sz="1100" i="1" dirty="0" smtClean="0"/>
          </a:p>
          <a:p>
            <a:r>
              <a:rPr lang="en-GB" sz="2000" i="1" dirty="0" smtClean="0"/>
              <a:t>  1. define f(x) and d(x)</a:t>
            </a:r>
          </a:p>
          <a:p>
            <a:endParaRPr lang="en-GB" sz="900" i="1" dirty="0" smtClean="0"/>
          </a:p>
          <a:p>
            <a:r>
              <a:rPr lang="en-GB" sz="2000" i="1" dirty="0" smtClean="0"/>
              <a:t>  2. Initialise x</a:t>
            </a:r>
          </a:p>
          <a:p>
            <a:endParaRPr lang="en-GB" sz="900" i="1" dirty="0" smtClean="0"/>
          </a:p>
          <a:p>
            <a:r>
              <a:rPr lang="en-GB" sz="2000" i="1" dirty="0" smtClean="0"/>
              <a:t>  3. Iterate:</a:t>
            </a:r>
          </a:p>
          <a:p>
            <a:r>
              <a:rPr lang="en-GB" sz="2000" i="1" dirty="0" smtClean="0"/>
              <a:t>	e = f(x)/d(x)</a:t>
            </a:r>
          </a:p>
          <a:p>
            <a:r>
              <a:rPr lang="en-GB" sz="2000" i="1" dirty="0" smtClean="0"/>
              <a:t>	x = x – e</a:t>
            </a:r>
          </a:p>
          <a:p>
            <a:endParaRPr lang="en-GB" sz="900" i="1" dirty="0" smtClean="0"/>
          </a:p>
          <a:p>
            <a:r>
              <a:rPr lang="en-GB" sz="2000" i="1" dirty="0" smtClean="0"/>
              <a:t>  4. Output x</a:t>
            </a:r>
          </a:p>
          <a:p>
            <a:endParaRPr lang="en-GB" sz="2000" i="1" dirty="0" smtClean="0"/>
          </a:p>
          <a:p>
            <a:r>
              <a:rPr lang="en-GB" sz="2000" dirty="0" smtClean="0"/>
              <a:t>But how many iterations?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200" y="3810000"/>
            <a:ext cx="6254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i="1" dirty="0" smtClean="0"/>
              <a:t>d(x)</a:t>
            </a:r>
            <a:endParaRPr lang="en-GB" sz="2000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3543300" y="4305300"/>
            <a:ext cx="53340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4800" y="22860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Obtaining an</a:t>
            </a:r>
          </a:p>
          <a:p>
            <a:r>
              <a:rPr lang="en-GB" sz="2200" dirty="0" smtClean="0"/>
              <a:t>error estimate: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60000" y="432000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We have an estimate of the error</a:t>
            </a:r>
          </a:p>
          <a:p>
            <a:endParaRPr lang="en-GB" sz="2200" dirty="0" smtClean="0"/>
          </a:p>
          <a:p>
            <a:r>
              <a:rPr lang="en-GB" sz="2200" dirty="0" smtClean="0"/>
              <a:t>Use this to form a termination condition that requires</a:t>
            </a:r>
          </a:p>
          <a:p>
            <a:r>
              <a:rPr lang="en-GB" sz="2200" dirty="0" smtClean="0"/>
              <a:t>6 decimal place accuracy:</a:t>
            </a:r>
          </a:p>
          <a:p>
            <a:r>
              <a:rPr lang="en-GB" sz="2200" dirty="0" smtClean="0"/>
              <a:t>	“ i</a:t>
            </a:r>
            <a:r>
              <a:rPr lang="en-GB" sz="2200" i="1" dirty="0" smtClean="0"/>
              <a:t>terate until </a:t>
            </a:r>
            <a:r>
              <a:rPr lang="en-GB" sz="2800" b="1" dirty="0" smtClean="0">
                <a:sym typeface="Symbol"/>
              </a:rPr>
              <a:t></a:t>
            </a:r>
            <a:r>
              <a:rPr lang="en-GB" sz="2200" i="1" dirty="0" smtClean="0"/>
              <a:t> &lt; 10</a:t>
            </a:r>
            <a:r>
              <a:rPr lang="en-GB" sz="2400" i="1" baseline="30000" dirty="0" smtClean="0"/>
              <a:t>-9 </a:t>
            </a:r>
            <a:r>
              <a:rPr lang="en-GB" sz="2200" i="1" dirty="0" smtClean="0"/>
              <a:t>”   </a:t>
            </a:r>
          </a:p>
          <a:p>
            <a:endParaRPr lang="en-GB" sz="2200" dirty="0" smtClean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447453"/>
            <a:ext cx="2590801" cy="466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381000" y="2514600"/>
            <a:ext cx="365760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Algorithm</a:t>
            </a:r>
          </a:p>
          <a:p>
            <a:endParaRPr lang="en-GB" sz="1600" i="1" dirty="0" smtClean="0">
              <a:solidFill>
                <a:srgbClr val="C00000"/>
              </a:solidFill>
            </a:endParaRPr>
          </a:p>
          <a:p>
            <a:r>
              <a:rPr lang="en-GB" sz="2000" i="1" dirty="0" smtClean="0">
                <a:solidFill>
                  <a:srgbClr val="C00000"/>
                </a:solidFill>
              </a:rPr>
              <a:t>  1. define f(x) and d(x)</a:t>
            </a:r>
          </a:p>
          <a:p>
            <a:endParaRPr lang="en-GB" sz="900" i="1" dirty="0" smtClean="0">
              <a:solidFill>
                <a:srgbClr val="C00000"/>
              </a:solidFill>
            </a:endParaRPr>
          </a:p>
          <a:p>
            <a:r>
              <a:rPr lang="en-GB" sz="2000" i="1" dirty="0" smtClean="0">
                <a:solidFill>
                  <a:srgbClr val="C00000"/>
                </a:solidFill>
              </a:rPr>
              <a:t>  2. initialise x</a:t>
            </a:r>
          </a:p>
          <a:p>
            <a:endParaRPr lang="en-GB" sz="900" i="1" dirty="0" smtClean="0">
              <a:solidFill>
                <a:srgbClr val="C00000"/>
              </a:solidFill>
            </a:endParaRPr>
          </a:p>
          <a:p>
            <a:r>
              <a:rPr lang="en-GB" sz="2000" i="1" dirty="0" smtClean="0">
                <a:solidFill>
                  <a:srgbClr val="C00000"/>
                </a:solidFill>
              </a:rPr>
              <a:t>  3. iterate:</a:t>
            </a:r>
          </a:p>
          <a:p>
            <a:r>
              <a:rPr lang="en-GB" sz="2000" i="1" dirty="0" smtClean="0">
                <a:solidFill>
                  <a:srgbClr val="C00000"/>
                </a:solidFill>
              </a:rPr>
              <a:t>       e = f(x)/d(x)</a:t>
            </a:r>
          </a:p>
          <a:p>
            <a:r>
              <a:rPr lang="en-GB" sz="2000" i="1" dirty="0" smtClean="0">
                <a:solidFill>
                  <a:srgbClr val="C00000"/>
                </a:solidFill>
              </a:rPr>
              <a:t>       if </a:t>
            </a:r>
            <a:r>
              <a:rPr lang="en-GB" sz="2400" b="1" dirty="0" smtClean="0">
                <a:solidFill>
                  <a:srgbClr val="C00000"/>
                </a:solidFill>
                <a:sym typeface="Symbol"/>
              </a:rPr>
              <a:t></a:t>
            </a:r>
            <a:r>
              <a:rPr lang="en-GB" sz="2000" i="1" dirty="0" smtClean="0">
                <a:solidFill>
                  <a:srgbClr val="C00000"/>
                </a:solidFill>
              </a:rPr>
              <a:t> &lt; 10</a:t>
            </a:r>
            <a:r>
              <a:rPr lang="en-GB" sz="2400" i="1" baseline="30000" dirty="0" smtClean="0">
                <a:solidFill>
                  <a:srgbClr val="C00000"/>
                </a:solidFill>
              </a:rPr>
              <a:t>-9</a:t>
            </a:r>
            <a:r>
              <a:rPr lang="en-GB" sz="2000" i="1" dirty="0" smtClean="0">
                <a:solidFill>
                  <a:srgbClr val="C00000"/>
                </a:solidFill>
              </a:rPr>
              <a:t> terminate</a:t>
            </a:r>
          </a:p>
          <a:p>
            <a:r>
              <a:rPr lang="en-GB" sz="2000" i="1" dirty="0" smtClean="0">
                <a:solidFill>
                  <a:srgbClr val="C00000"/>
                </a:solidFill>
              </a:rPr>
              <a:t>       x = x – e</a:t>
            </a:r>
          </a:p>
          <a:p>
            <a:endParaRPr lang="en-GB" sz="900" i="1" dirty="0" smtClean="0">
              <a:solidFill>
                <a:srgbClr val="C00000"/>
              </a:solidFill>
            </a:endParaRPr>
          </a:p>
          <a:p>
            <a:r>
              <a:rPr lang="en-GB" sz="2000" i="1" dirty="0" smtClean="0">
                <a:solidFill>
                  <a:srgbClr val="C00000"/>
                </a:solidFill>
              </a:rPr>
              <a:t>  4. Output x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811078"/>
            <a:ext cx="4800600" cy="350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419600" y="2514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Example</a:t>
            </a:r>
            <a:endParaRPr lang="en-GB" i="1" dirty="0" smtClean="0">
              <a:solidFill>
                <a:srgbClr val="C000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2514600"/>
            <a:ext cx="193852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86400" y="4648200"/>
            <a:ext cx="303388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438400" y="753844"/>
            <a:ext cx="6400800" cy="55707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// Newton-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Raphson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method for the root of f(x)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iomanip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cmath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f(double x)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{ return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2*x*x*x + 5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d(double x)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{ return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6*x*x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setprecision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(9) &lt;&lt; fixed;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-1.5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while (true)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f(x)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d(x)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&lt;&lt; "x = " &lt;&lt;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fabs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)&lt;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1.0e-6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GB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 - e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725" y="1981200"/>
            <a:ext cx="1920876" cy="838200"/>
          </a:xfrm>
          <a:prstGeom prst="rect">
            <a:avLst/>
          </a:prstGeom>
          <a:noFill/>
          <a:ln w="9525">
            <a:solidFill>
              <a:schemeClr val="accent1">
                <a:shade val="95000"/>
                <a:satMod val="10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Output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" y="1219200"/>
            <a:ext cx="2819400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 = -1.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500000000</a:t>
            </a:r>
            <a:r>
              <a:rPr lang="en-GB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 = -1.3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70370370</a:t>
            </a:r>
            <a:r>
              <a:rPr lang="en-GB" sz="20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 = -1.357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334812</a:t>
            </a:r>
          </a:p>
          <a:p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 = -1.3572088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352800"/>
            <a:ext cx="2133600" cy="41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86200"/>
            <a:ext cx="43434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Rounded Rectangle 15"/>
          <p:cNvSpPr/>
          <p:nvPr/>
        </p:nvSpPr>
        <p:spPr>
          <a:xfrm>
            <a:off x="2462149" y="4302825"/>
            <a:ext cx="1640775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3429000" y="3200400"/>
            <a:ext cx="365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7 decimal place accuracy</a:t>
            </a:r>
            <a:endParaRPr lang="en-GB" sz="2200" dirty="0"/>
          </a:p>
        </p:txBody>
      </p:sp>
      <p:sp>
        <p:nvSpPr>
          <p:cNvPr id="18" name="Right Brace 17"/>
          <p:cNvSpPr/>
          <p:nvPr/>
        </p:nvSpPr>
        <p:spPr>
          <a:xfrm>
            <a:off x="3810000" y="1219200"/>
            <a:ext cx="152400" cy="1295400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4114800" y="1371600"/>
            <a:ext cx="3962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00FF"/>
                </a:solidFill>
              </a:rPr>
              <a:t>The number of correct digits </a:t>
            </a:r>
            <a:r>
              <a:rPr lang="en-GB" sz="2200" i="1" dirty="0" smtClean="0">
                <a:solidFill>
                  <a:srgbClr val="0000FF"/>
                </a:solidFill>
              </a:rPr>
              <a:t>doubles</a:t>
            </a:r>
            <a:r>
              <a:rPr lang="en-GB" sz="2200" dirty="0" smtClean="0">
                <a:solidFill>
                  <a:srgbClr val="0000FF"/>
                </a:solidFill>
              </a:rPr>
              <a:t> on every iteration (rapid convergence)!</a:t>
            </a:r>
            <a:endParaRPr lang="en-GB" sz="2200" dirty="0">
              <a:solidFill>
                <a:srgbClr val="0000FF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16200000" flipV="1">
            <a:off x="2743200" y="2514600"/>
            <a:ext cx="762000" cy="6096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H="1">
            <a:off x="3505200" y="3810000"/>
            <a:ext cx="60960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17" grpId="0"/>
      <p:bldP spid="18" grpId="0" animBg="1"/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60000" y="432000"/>
            <a:ext cx="8353425" cy="480131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 algn="l">
              <a:spcBef>
                <a:spcPts val="0"/>
              </a:spcBef>
              <a:defRPr/>
            </a:pPr>
            <a:r>
              <a:rPr lang="en-GB" sz="3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Finally</a:t>
            </a:r>
            <a:endParaRPr lang="en-GB" sz="2400" b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indent="-342900" algn="l">
              <a:spcBef>
                <a:spcPts val="0"/>
              </a:spcBef>
              <a:defRPr/>
            </a:pPr>
            <a:r>
              <a:rPr lang="en-GB" sz="2400" b="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GB" sz="2400" b="0" dirty="0">
                <a:latin typeface="Arial" pitchFamily="34" charset="0"/>
                <a:cs typeface="Arial" pitchFamily="34" charset="0"/>
              </a:rPr>
              <a:t>this lecture we have looked </a:t>
            </a:r>
            <a:r>
              <a:rPr lang="en-GB" sz="2400" b="0" dirty="0" smtClean="0">
                <a:latin typeface="Arial" pitchFamily="34" charset="0"/>
                <a:cs typeface="Arial" pitchFamily="34" charset="0"/>
              </a:rPr>
              <a:t>at </a:t>
            </a:r>
            <a:r>
              <a:rPr lang="en-GB" sz="2400" b="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Numerical Methods</a:t>
            </a:r>
            <a:r>
              <a:rPr lang="en-GB" sz="2400" b="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-342900" algn="l">
              <a:spcBef>
                <a:spcPts val="0"/>
              </a:spcBef>
              <a:defRPr/>
            </a:pPr>
            <a:endParaRPr lang="en-GB" sz="2400" b="0" dirty="0" smtClean="0">
              <a:latin typeface="+mn-lt"/>
            </a:endParaRPr>
          </a:p>
          <a:p>
            <a:pPr indent="-342900" algn="l">
              <a:spcBef>
                <a:spcPts val="0"/>
              </a:spcBef>
              <a:defRPr/>
            </a:pPr>
            <a:endParaRPr lang="en-GB" sz="2400" b="0" dirty="0" smtClean="0">
              <a:latin typeface="+mn-lt"/>
            </a:endParaRPr>
          </a:p>
          <a:p>
            <a:pPr indent="-342900" algn="l">
              <a:spcBef>
                <a:spcPts val="0"/>
              </a:spcBef>
              <a:defRPr/>
            </a:pPr>
            <a:endParaRPr lang="en-GB" sz="2400" dirty="0" smtClean="0">
              <a:latin typeface="+mn-lt"/>
            </a:endParaRPr>
          </a:p>
          <a:p>
            <a:pPr indent="-342900" algn="l">
              <a:spcBef>
                <a:spcPts val="0"/>
              </a:spcBef>
              <a:defRPr/>
            </a:pPr>
            <a:endParaRPr lang="en-GB" sz="2400" b="0" dirty="0" smtClean="0">
              <a:latin typeface="+mn-lt"/>
            </a:endParaRPr>
          </a:p>
          <a:p>
            <a:pPr indent="-342900" algn="l">
              <a:spcBef>
                <a:spcPts val="0"/>
              </a:spcBef>
              <a:defRPr/>
            </a:pPr>
            <a:endParaRPr lang="en-GB" sz="2400" dirty="0" smtClean="0">
              <a:latin typeface="+mn-lt"/>
            </a:endParaRPr>
          </a:p>
          <a:p>
            <a:pPr indent="-342900" algn="l">
              <a:spcBef>
                <a:spcPts val="0"/>
              </a:spcBef>
              <a:defRPr/>
            </a:pPr>
            <a:endParaRPr lang="en-GB" sz="2400" b="0" dirty="0" smtClean="0">
              <a:latin typeface="+mn-lt"/>
            </a:endParaRPr>
          </a:p>
          <a:p>
            <a:pPr indent="-342900" algn="l">
              <a:spcBef>
                <a:spcPts val="0"/>
              </a:spcBef>
              <a:defRPr/>
            </a:pPr>
            <a:endParaRPr lang="en-GB" sz="2400" dirty="0" smtClean="0">
              <a:latin typeface="+mn-lt"/>
            </a:endParaRPr>
          </a:p>
          <a:p>
            <a:pPr indent="-342900" algn="l">
              <a:spcBef>
                <a:spcPts val="0"/>
              </a:spcBef>
              <a:defRPr/>
            </a:pPr>
            <a:r>
              <a:rPr lang="en-GB" sz="2400" b="0" dirty="0" smtClean="0">
                <a:latin typeface="Arial" pitchFamily="34" charset="0"/>
                <a:cs typeface="Arial" pitchFamily="34" charset="0"/>
              </a:rPr>
              <a:t>More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about numerical methods can be found at:</a:t>
            </a:r>
            <a:endParaRPr lang="en-GB" sz="2400" b="0" dirty="0" smtClean="0">
              <a:latin typeface="Arial" pitchFamily="34" charset="0"/>
              <a:cs typeface="Arial" pitchFamily="34" charset="0"/>
            </a:endParaRPr>
          </a:p>
          <a:p>
            <a:pPr indent="-342900">
              <a:spcBef>
                <a:spcPts val="0"/>
              </a:spcBef>
              <a:defRPr/>
            </a:pPr>
            <a:endParaRPr lang="en-GB" sz="1000" dirty="0" smtClean="0">
              <a:solidFill>
                <a:srgbClr val="0070C0"/>
              </a:solidFill>
            </a:endParaRPr>
          </a:p>
          <a:p>
            <a:pPr indent="-342900">
              <a:spcBef>
                <a:spcPts val="0"/>
              </a:spcBef>
              <a:defRPr/>
            </a:pPr>
            <a:r>
              <a:rPr lang="en-GB" sz="2400" dirty="0" smtClean="0">
                <a:solidFill>
                  <a:srgbClr val="0070C0"/>
                </a:solidFill>
              </a:rPr>
              <a:t>     </a:t>
            </a:r>
            <a:r>
              <a:rPr lang="en-GB" sz="2400" dirty="0" smtClean="0">
                <a:solidFill>
                  <a:srgbClr val="0070C0"/>
                </a:solidFill>
                <a:hlinkClick r:id="rId2"/>
              </a:rPr>
              <a:t>http://en.wikipedia.org/wiki/Numerical_methods</a:t>
            </a:r>
            <a:endParaRPr lang="en-GB" sz="2400" dirty="0" smtClean="0">
              <a:solidFill>
                <a:srgbClr val="0070C0"/>
              </a:solidFill>
            </a:endParaRPr>
          </a:p>
          <a:p>
            <a:pPr indent="-342900" algn="l">
              <a:spcBef>
                <a:spcPts val="0"/>
              </a:spcBef>
              <a:defRPr/>
            </a:pPr>
            <a:endParaRPr lang="en-GB" sz="2400" b="0" dirty="0" smtClean="0">
              <a:latin typeface="+mn-lt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60000">
            <a:off x="320304" y="1624576"/>
            <a:ext cx="2809126" cy="1801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0000">
            <a:off x="3367076" y="1621493"/>
            <a:ext cx="2454556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60000">
            <a:off x="6082001" y="1543545"/>
            <a:ext cx="2257425" cy="202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533400" y="1004768"/>
            <a:ext cx="830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Key to the formulation of numerical techniques for differentiation, integration and root finding is </a:t>
            </a:r>
            <a:r>
              <a:rPr lang="en-GB" sz="2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Taylor’s expansion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:</a:t>
            </a:r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Taylor’s Expansion</a:t>
            </a:r>
            <a:endParaRPr lang="en-GB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5BA33-85C7-42E7-A927-5E29192B64FD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143000" y="3124200"/>
            <a:ext cx="662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The value of a </a:t>
            </a:r>
            <a:r>
              <a:rPr lang="en-GB" sz="2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function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at  </a:t>
            </a:r>
            <a:r>
              <a:rPr lang="en-GB" sz="2200" i="1" dirty="0" smtClean="0">
                <a:solidFill>
                  <a:srgbClr val="0000FF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x</a:t>
            </a:r>
            <a:r>
              <a:rPr lang="en-GB" sz="2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GB" sz="2200" i="1" dirty="0" smtClean="0">
                <a:solidFill>
                  <a:srgbClr val="0000FF"/>
                </a:solidFill>
                <a:latin typeface="Arial" pitchFamily="34" charset="0"/>
                <a:ea typeface="Cambria Math" pitchFamily="18" charset="0"/>
                <a:cs typeface="Arial" pitchFamily="34" charset="0"/>
                <a:sym typeface="Symbol"/>
              </a:rPr>
              <a:t>h</a:t>
            </a:r>
            <a:r>
              <a:rPr lang="en-GB" sz="2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 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is given in terms of the values of </a:t>
            </a:r>
            <a:r>
              <a:rPr lang="en-GB" sz="2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derivatives of the function 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at </a:t>
            </a:r>
            <a:r>
              <a:rPr lang="en-GB" sz="2200" i="1" dirty="0" smtClean="0">
                <a:solidFill>
                  <a:srgbClr val="0000FF"/>
                </a:solidFill>
                <a:latin typeface="Arial" pitchFamily="34" charset="0"/>
                <a:ea typeface="Cambria Math" pitchFamily="18" charset="0"/>
                <a:cs typeface="Arial" pitchFamily="34" charset="0"/>
                <a:sym typeface="Symbol"/>
              </a:rPr>
              <a:t>x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838200" y="2106613"/>
          <a:ext cx="7199313" cy="788987"/>
        </p:xfrm>
        <a:graphic>
          <a:graphicData uri="http://schemas.openxmlformats.org/presentationml/2006/ole">
            <p:oleObj spid="_x0000_s16387" name="Equation" r:id="rId3" imgW="3314520" imgH="41904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62000" y="4114800"/>
            <a:ext cx="7162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The general idea is to use a small number of terms in this series to </a:t>
            </a:r>
            <a:r>
              <a:rPr lang="en-GB" sz="2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approximate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a solution.</a:t>
            </a:r>
          </a:p>
          <a:p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In some cases we can improve on the solution by </a:t>
            </a:r>
            <a:r>
              <a:rPr lang="en-GB" sz="2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iterating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the procedure 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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ideal task for a computer.</a:t>
            </a:r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1189" y="3276600"/>
            <a:ext cx="399661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267200"/>
            <a:ext cx="47611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Numerical differentiation</a:t>
            </a:r>
            <a:endParaRPr lang="en-GB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114800" y="1126629"/>
            <a:ext cx="4572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Aim</a:t>
            </a:r>
          </a:p>
          <a:p>
            <a:endParaRPr lang="en-GB" sz="1000" dirty="0" smtClean="0"/>
          </a:p>
          <a:p>
            <a:r>
              <a:rPr lang="en-GB" sz="2200" dirty="0" smtClean="0"/>
              <a:t>Given a function </a:t>
            </a:r>
            <a:r>
              <a:rPr lang="en-GB" sz="2200" i="1" dirty="0" smtClean="0"/>
              <a:t>f(x)</a:t>
            </a:r>
            <a:r>
              <a:rPr lang="en-GB" sz="2200" dirty="0" smtClean="0"/>
              <a:t>, we wish to calculate the derivative </a:t>
            </a:r>
            <a:r>
              <a:rPr lang="en-GB" sz="2200" i="1" dirty="0" smtClean="0"/>
              <a:t>f’(x)</a:t>
            </a:r>
            <a:r>
              <a:rPr lang="en-GB" sz="2200" dirty="0" smtClean="0"/>
              <a:t>; that is, the gradient of the function at </a:t>
            </a:r>
            <a:r>
              <a:rPr lang="en-GB" sz="2200" i="1" dirty="0" smtClean="0"/>
              <a:t>x</a:t>
            </a:r>
            <a:r>
              <a:rPr lang="en-GB" sz="2200" dirty="0" smtClean="0"/>
              <a:t>.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0000">
            <a:off x="549155" y="1243970"/>
            <a:ext cx="2854512" cy="18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28600" y="3124200"/>
            <a:ext cx="5029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The Central Difference Approximation,</a:t>
            </a:r>
          </a:p>
          <a:p>
            <a:r>
              <a:rPr lang="en-GB" sz="2200" dirty="0" smtClean="0"/>
              <a:t>CDA, provides an approximation to this gradient: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0000">
            <a:off x="5223589" y="609600"/>
            <a:ext cx="3691811" cy="2111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066800"/>
            <a:ext cx="4364421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8482B-A737-402F-9715-8FD4CAD61527}" type="slidenum">
              <a:rPr lang="en-US"/>
              <a:pPr>
                <a:defRPr/>
              </a:pPr>
              <a:t>5</a:t>
            </a:fld>
            <a:endParaRPr lang="en-US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2133600"/>
            <a:ext cx="4929809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5638800" y="3124200"/>
            <a:ext cx="2971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The approximation improves as the size of </a:t>
            </a:r>
            <a:r>
              <a:rPr lang="en-GB" sz="2200" i="1" dirty="0" smtClean="0"/>
              <a:t>h</a:t>
            </a:r>
            <a:r>
              <a:rPr lang="en-GB" sz="2200" dirty="0" smtClean="0"/>
              <a:t> reduces.</a:t>
            </a:r>
          </a:p>
          <a:p>
            <a:endParaRPr lang="en-GB" sz="2200" dirty="0" smtClean="0"/>
          </a:p>
          <a:p>
            <a:r>
              <a:rPr lang="en-GB" sz="2200" dirty="0" smtClean="0"/>
              <a:t>Limited precision in the computer prevents us from making </a:t>
            </a:r>
            <a:r>
              <a:rPr lang="en-GB" sz="2200" i="1" dirty="0" smtClean="0"/>
              <a:t>h</a:t>
            </a:r>
            <a:r>
              <a:rPr lang="en-GB" sz="2200" dirty="0" smtClean="0"/>
              <a:t> very small!</a:t>
            </a:r>
            <a:endParaRPr lang="en-GB" sz="2200" dirty="0"/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190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Proof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Problem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1066800"/>
            <a:ext cx="662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For the following function, calculate the derivative at</a:t>
            </a:r>
            <a:endParaRPr lang="en-GB" sz="22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0650" y="2534285"/>
            <a:ext cx="4781550" cy="3028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905000"/>
            <a:ext cx="2438400" cy="52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1120698"/>
            <a:ext cx="838200" cy="327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5105400"/>
            <a:ext cx="258575" cy="399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val 10"/>
          <p:cNvSpPr/>
          <p:nvPr/>
        </p:nvSpPr>
        <p:spPr>
          <a:xfrm>
            <a:off x="3821875" y="4712525"/>
            <a:ext cx="152400" cy="152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Algorithm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90600" y="1219200"/>
            <a:ext cx="4191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i="1" dirty="0" smtClean="0">
                <a:solidFill>
                  <a:srgbClr val="C00000"/>
                </a:solidFill>
              </a:rPr>
              <a:t>1. Define the function:</a:t>
            </a: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r>
              <a:rPr lang="en-GB" sz="2200" i="1" dirty="0" smtClean="0">
                <a:solidFill>
                  <a:srgbClr val="C00000"/>
                </a:solidFill>
              </a:rPr>
              <a:t>2. Set the parameters:</a:t>
            </a: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r>
              <a:rPr lang="en-GB" sz="2200" i="1" dirty="0" smtClean="0">
                <a:solidFill>
                  <a:srgbClr val="C00000"/>
                </a:solidFill>
              </a:rPr>
              <a:t>3 Calculate the CDA:</a:t>
            </a: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endParaRPr lang="en-GB" sz="2200" i="1" dirty="0" smtClean="0">
              <a:solidFill>
                <a:srgbClr val="C00000"/>
              </a:solidFill>
            </a:endParaRPr>
          </a:p>
          <a:p>
            <a:r>
              <a:rPr lang="en-GB" sz="2200" i="1" dirty="0" smtClean="0">
                <a:solidFill>
                  <a:srgbClr val="C00000"/>
                </a:solidFill>
              </a:rPr>
              <a:t>4 Output the result.</a:t>
            </a:r>
            <a:endParaRPr lang="en-GB" sz="2200" i="1" dirty="0">
              <a:solidFill>
                <a:srgbClr val="C00000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76400"/>
            <a:ext cx="2438400" cy="52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447800" y="3048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x = 2, h = 0.01 </a:t>
            </a:r>
            <a:endParaRPr lang="en-GB" sz="2400" i="1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4448175"/>
            <a:ext cx="32004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60000" y="432000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C++ code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1039282"/>
            <a:ext cx="7391400" cy="45858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// Central-Difference Approximation (CDA)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// for the derivative of a function f(x).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// Here, f(x)=2*x^3+5*x, h=0.01, x=2.0.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5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GB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 pitchFamily="49" charset="0"/>
                <a:cs typeface="Courier New" pitchFamily="49" charset="0"/>
              </a:rPr>
              <a:t>using namespace std;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f(double x)</a:t>
            </a: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{ return 2*x*x*x + 5*x; 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10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=2.0, 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=0.01;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double </a:t>
            </a:r>
            <a:r>
              <a:rPr lang="en-GB" sz="20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cda</a:t>
            </a: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f(</a:t>
            </a:r>
            <a:r>
              <a:rPr lang="en-GB" sz="20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x+h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GB" sz="20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f(x-h)</a:t>
            </a: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)/(2*h);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cout &lt;&lt; "f'(" &lt;&lt; x &lt;&lt; ") = " &lt;&lt; </a:t>
            </a:r>
            <a:r>
              <a:rPr lang="fr-FR" sz="20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cda</a:t>
            </a:r>
            <a:r>
              <a:rPr lang="fr-FR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fr-FR" sz="20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fr-FR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50" b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5619690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Output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0" y="5695890"/>
            <a:ext cx="2514600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atin typeface="Courier New" pitchFamily="49" charset="0"/>
                <a:cs typeface="Courier New" pitchFamily="49" charset="0"/>
              </a:rPr>
              <a:t>f'(2) = 29.0002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2286000"/>
            <a:ext cx="1905000" cy="412750"/>
          </a:xfrm>
          <a:prstGeom prst="rect">
            <a:avLst/>
          </a:prstGeom>
          <a:noFill/>
          <a:ln w="9525">
            <a:solidFill>
              <a:schemeClr val="accent1">
                <a:shade val="95000"/>
                <a:satMod val="105000"/>
              </a:schemeClr>
            </a:solidFill>
            <a:miter lim="800000"/>
            <a:headEnd/>
            <a:tailEnd/>
          </a:ln>
          <a:effectLst/>
        </p:spPr>
      </p:pic>
      <p:cxnSp>
        <p:nvCxnSpPr>
          <p:cNvPr id="17" name="Elbow Connector 16"/>
          <p:cNvCxnSpPr/>
          <p:nvPr/>
        </p:nvCxnSpPr>
        <p:spPr>
          <a:xfrm flipV="1">
            <a:off x="6172200" y="2514600"/>
            <a:ext cx="609600" cy="457200"/>
          </a:xfrm>
          <a:prstGeom prst="bentConnector3">
            <a:avLst>
              <a:gd name="adj1" fmla="val 1299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Numerical methods - applications in C++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A862B-793D-45A7-9DF1-CCB8B7C0E3D2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60000" y="432000"/>
            <a:ext cx="7391400" cy="56630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Verification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program gives us   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f'(2) = 29.0002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We can verify that this is what we expect: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function here is </a:t>
            </a:r>
            <a:r>
              <a:rPr lang="en-GB" sz="22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f(x) = 2 x</a:t>
            </a:r>
            <a:r>
              <a:rPr lang="en-GB" sz="2400" i="1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22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+ 5 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From calculus we can obtain  </a:t>
            </a:r>
            <a:r>
              <a:rPr lang="en-GB" sz="2200" i="1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f’(x) = 6 x</a:t>
            </a:r>
            <a:r>
              <a:rPr lang="en-GB" sz="2400" i="1" baseline="300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2</a:t>
            </a:r>
            <a:r>
              <a:rPr lang="en-GB" sz="2200" i="1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 + 5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and so the exact solution for </a:t>
            </a:r>
            <a:r>
              <a:rPr lang="en-GB" sz="2200" i="1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f’(2) </a:t>
            </a: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 is 6*2</a:t>
            </a:r>
            <a:r>
              <a:rPr lang="en-GB" sz="2400" baseline="300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2</a:t>
            </a: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 + 5 = </a:t>
            </a:r>
            <a:r>
              <a:rPr lang="en-GB" sz="2200" u="sng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29.0000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dirty="0" smtClean="0">
              <a:solidFill>
                <a:prstClr val="black"/>
              </a:solidFill>
              <a:latin typeface="+mn-lt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We see that the error in the CDA is 29.0002 – 29.0000 = </a:t>
            </a:r>
            <a:r>
              <a:rPr lang="en-GB" sz="2200" u="sng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0.0002</a:t>
            </a:r>
            <a:endParaRPr lang="en-GB" sz="2200" dirty="0" smtClean="0">
              <a:solidFill>
                <a:prstClr val="black"/>
              </a:solidFill>
              <a:latin typeface="+mn-lt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dirty="0" smtClean="0">
              <a:solidFill>
                <a:prstClr val="black"/>
              </a:solidFill>
              <a:latin typeface="+mn-lt"/>
              <a:cs typeface="Courier New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From analysis of Taylor’s expansion we </a:t>
            </a:r>
            <a:r>
              <a:rPr lang="en-GB" sz="2200" dirty="0" smtClean="0">
                <a:solidFill>
                  <a:srgbClr val="0000FF"/>
                </a:solidFill>
                <a:latin typeface="+mn-lt"/>
                <a:cs typeface="Courier New" pitchFamily="49" charset="0"/>
              </a:rPr>
              <a:t>predict</a:t>
            </a: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 the error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in the CDA as  </a:t>
            </a: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  <a:sym typeface="Symbol"/>
              </a:rPr>
              <a:t> </a:t>
            </a:r>
            <a:r>
              <a:rPr lang="en-GB" sz="2200" i="1" dirty="0" smtClean="0">
                <a:solidFill>
                  <a:prstClr val="black"/>
                </a:solidFill>
                <a:latin typeface="+mn-lt"/>
                <a:cs typeface="Courier New" pitchFamily="49" charset="0"/>
                <a:sym typeface="Symbol"/>
              </a:rPr>
              <a:t>h</a:t>
            </a:r>
            <a:r>
              <a:rPr lang="en-GB" sz="2200" i="1" baseline="30000" dirty="0" smtClean="0">
                <a:solidFill>
                  <a:prstClr val="black"/>
                </a:solidFill>
                <a:latin typeface="+mn-lt"/>
                <a:cs typeface="Courier New" pitchFamily="49" charset="0"/>
                <a:sym typeface="Symbol"/>
              </a:rPr>
              <a:t>2</a:t>
            </a:r>
            <a:r>
              <a:rPr lang="en-GB" sz="2200" i="1" dirty="0" smtClean="0">
                <a:solidFill>
                  <a:prstClr val="black"/>
                </a:solidFill>
                <a:latin typeface="+mn-lt"/>
                <a:cs typeface="Courier New" pitchFamily="49" charset="0"/>
                <a:sym typeface="Symbol"/>
              </a:rPr>
              <a:t> f’’’(x)/6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  <a:sym typeface="Symbol"/>
              </a:rPr>
              <a:t>= 0.01</a:t>
            </a:r>
            <a:r>
              <a:rPr lang="en-GB" sz="2200" baseline="30000" dirty="0" smtClean="0">
                <a:solidFill>
                  <a:prstClr val="black"/>
                </a:solidFill>
                <a:latin typeface="+mn-lt"/>
                <a:cs typeface="Courier New" pitchFamily="49" charset="0"/>
                <a:sym typeface="Symbol"/>
              </a:rPr>
              <a:t>2</a:t>
            </a: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  <a:sym typeface="Symbol"/>
              </a:rPr>
              <a:t>.12/6 = </a:t>
            </a:r>
            <a:r>
              <a:rPr lang="en-GB" sz="2200" u="sng" dirty="0" smtClean="0">
                <a:solidFill>
                  <a:prstClr val="black"/>
                </a:solidFill>
                <a:latin typeface="+mn-lt"/>
                <a:cs typeface="Courier New" pitchFamily="49" charset="0"/>
                <a:sym typeface="Symbol"/>
              </a:rPr>
              <a:t>0.0002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000" u="sng" dirty="0" smtClean="0">
              <a:solidFill>
                <a:prstClr val="black"/>
              </a:solidFill>
              <a:latin typeface="+mn-lt"/>
              <a:cs typeface="Courier New" pitchFamily="49" charset="0"/>
              <a:sym typeface="Symbo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 smtClean="0">
                <a:solidFill>
                  <a:prstClr val="black"/>
                </a:solidFill>
                <a:latin typeface="+mn-lt"/>
                <a:cs typeface="Courier New" pitchFamily="49" charset="0"/>
              </a:rPr>
              <a:t>	Our algorithm is working as predicted.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609600"/>
            <a:ext cx="1981200" cy="16312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From Calculus </a:t>
            </a:r>
          </a:p>
          <a:p>
            <a:r>
              <a:rPr lang="en-GB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f(x) = 2 x</a:t>
            </a:r>
            <a:r>
              <a:rPr lang="en-GB" sz="2000" i="1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20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+ 5 x</a:t>
            </a:r>
          </a:p>
          <a:p>
            <a:r>
              <a:rPr lang="en-GB" sz="2000" i="1" dirty="0" smtClean="0">
                <a:solidFill>
                  <a:prstClr val="black"/>
                </a:solidFill>
                <a:cs typeface="Courier New" pitchFamily="49" charset="0"/>
              </a:rPr>
              <a:t>f’(x) = 6 x</a:t>
            </a:r>
            <a:r>
              <a:rPr lang="en-GB" sz="2000" i="1" baseline="30000" dirty="0" smtClean="0">
                <a:solidFill>
                  <a:prstClr val="black"/>
                </a:solidFill>
                <a:cs typeface="Courier New" pitchFamily="49" charset="0"/>
              </a:rPr>
              <a:t>2</a:t>
            </a:r>
            <a:r>
              <a:rPr lang="en-GB" sz="2000" i="1" dirty="0" smtClean="0">
                <a:solidFill>
                  <a:prstClr val="black"/>
                </a:solidFill>
                <a:cs typeface="Courier New" pitchFamily="49" charset="0"/>
              </a:rPr>
              <a:t> + 5</a:t>
            </a:r>
          </a:p>
          <a:p>
            <a:r>
              <a:rPr lang="en-GB" sz="2000" i="1" dirty="0" smtClean="0">
                <a:solidFill>
                  <a:prstClr val="black"/>
                </a:solidFill>
                <a:cs typeface="Courier New" pitchFamily="49" charset="0"/>
              </a:rPr>
              <a:t>f’’(x) = 12 x</a:t>
            </a:r>
          </a:p>
          <a:p>
            <a:r>
              <a:rPr lang="en-GB" sz="2000" i="1" dirty="0" smtClean="0">
                <a:solidFill>
                  <a:prstClr val="black"/>
                </a:solidFill>
                <a:latin typeface="Arial" pitchFamily="34" charset="0"/>
                <a:cs typeface="Courier New" pitchFamily="49" charset="0"/>
              </a:rPr>
              <a:t>f’’’(x) = 12</a:t>
            </a:r>
            <a:endParaRPr lang="en-GB" dirty="0"/>
          </a:p>
        </p:txBody>
      </p:sp>
      <p:sp>
        <p:nvSpPr>
          <p:cNvPr id="17" name="Freeform 16"/>
          <p:cNvSpPr/>
          <p:nvPr/>
        </p:nvSpPr>
        <p:spPr>
          <a:xfrm>
            <a:off x="3028208" y="4334494"/>
            <a:ext cx="4322618" cy="1169719"/>
          </a:xfrm>
          <a:custGeom>
            <a:avLst/>
            <a:gdLst>
              <a:gd name="connsiteX0" fmla="*/ 0 w 4322618"/>
              <a:gd name="connsiteY0" fmla="*/ 1033153 h 1169719"/>
              <a:gd name="connsiteX1" fmla="*/ 3431969 w 4322618"/>
              <a:gd name="connsiteY1" fmla="*/ 997527 h 1169719"/>
              <a:gd name="connsiteX2" fmla="*/ 4322618 w 4322618"/>
              <a:gd name="connsiteY2" fmla="*/ 0 h 1169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2618" h="1169719">
                <a:moveTo>
                  <a:pt x="0" y="1033153"/>
                </a:moveTo>
                <a:cubicBezTo>
                  <a:pt x="1355766" y="1101436"/>
                  <a:pt x="2711533" y="1169719"/>
                  <a:pt x="3431969" y="997527"/>
                </a:cubicBezTo>
                <a:cubicBezTo>
                  <a:pt x="4152405" y="825335"/>
                  <a:pt x="4237511" y="412667"/>
                  <a:pt x="4322618" y="0"/>
                </a:cubicBezTo>
              </a:path>
            </a:pathLst>
          </a:custGeom>
          <a:ln w="25400">
            <a:solidFill>
              <a:srgbClr val="0070C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3799</TotalTime>
  <Words>1628</Words>
  <Application>Microsoft Office PowerPoint</Application>
  <PresentationFormat>On-screen Show (4:3)</PresentationFormat>
  <Paragraphs>367</Paragraphs>
  <Slides>27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Office Theme</vt:lpstr>
      <vt:lpstr>Bitmap Image</vt:lpstr>
      <vt:lpstr>Equation</vt:lpstr>
      <vt:lpstr> </vt:lpstr>
      <vt:lpstr>Introduction</vt:lpstr>
      <vt:lpstr>Taylor’s Expansion</vt:lpstr>
      <vt:lpstr>1. Numerical differentiation</vt:lpstr>
      <vt:lpstr>Slide 5</vt:lpstr>
      <vt:lpstr>Slide 6</vt:lpstr>
      <vt:lpstr>Slide 7</vt:lpstr>
      <vt:lpstr>Slide 8</vt:lpstr>
      <vt:lpstr>Slide 9</vt:lpstr>
      <vt:lpstr>Slide 10</vt:lpstr>
      <vt:lpstr>Slide 11</vt:lpstr>
      <vt:lpstr>2. Numerical integration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3. Root finding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Andrew Beddall;Ahmet Bingül</dc:creator>
  <cp:lastModifiedBy>Andrew</cp:lastModifiedBy>
  <cp:revision>473</cp:revision>
  <dcterms:created xsi:type="dcterms:W3CDTF">2006-08-16T00:00:00Z</dcterms:created>
  <dcterms:modified xsi:type="dcterms:W3CDTF">2011-05-28T15:58:01Z</dcterms:modified>
</cp:coreProperties>
</file>